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iJzUFoJJ8UiRsKAw3WhMXc/+V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3539F0-6D98-4C82-B52E-AEEDFA0B43A5}">
  <a:tblStyle styleId="{8B3539F0-6D98-4C82-B52E-AEEDFA0B43A5}" styleName="Table_0">
    <a:wholeTbl>
      <a:tcTxStyle b="off" i="off">
        <a:font>
          <a:latin typeface="Roboto"/>
          <a:ea typeface="Roboto"/>
          <a:cs typeface="Roboto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8EA"/>
          </a:solidFill>
        </a:fill>
      </a:tcStyle>
    </a:wholeTbl>
    <a:band1H>
      <a:tcTxStyle/>
      <a:tcStyle>
        <a:tcBdr/>
        <a:fill>
          <a:solidFill>
            <a:srgbClr val="CECED3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ECED3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Roboto"/>
          <a:ea typeface="Roboto"/>
          <a:cs typeface="Roboto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Roboto"/>
          <a:ea typeface="Roboto"/>
          <a:cs typeface="Roboto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Roboto"/>
          <a:ea typeface="Roboto"/>
          <a:cs typeface="Roboto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Roboto"/>
          <a:ea typeface="Roboto"/>
          <a:cs typeface="Roboto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79448252421685"/>
          <c:y val="4.0740752621975101E-2"/>
          <c:w val="0.79054438339092503"/>
          <c:h val="0.9185184947560498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B8A-4B5F-B0F2-30C53A34281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B8A-4B5F-B0F2-30C53A34281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B8A-4B5F-B0F2-30C53A342812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B8A-4B5F-B0F2-30C53A342812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6B8A-4B5F-B0F2-30C53A34281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I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HTML5</c:v>
                </c:pt>
                <c:pt idx="1">
                  <c:v>CSS</c:v>
                </c:pt>
                <c:pt idx="2">
                  <c:v>CSS3</c:v>
                </c:pt>
                <c:pt idx="3">
                  <c:v>DHTML</c:v>
                </c:pt>
                <c:pt idx="4">
                  <c:v>XHTML</c:v>
                </c:pt>
                <c:pt idx="5">
                  <c:v>HTML4</c:v>
                </c:pt>
                <c:pt idx="6">
                  <c:v>HTML5</c:v>
                </c:pt>
                <c:pt idx="7">
                  <c:v>JavaScript</c:v>
                </c:pt>
                <c:pt idx="8">
                  <c:v>HMTL</c:v>
                </c:pt>
                <c:pt idx="9">
                  <c:v>DTHML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88.5</c:v>
                </c:pt>
                <c:pt idx="1">
                  <c:v>82.2</c:v>
                </c:pt>
                <c:pt idx="2">
                  <c:v>81.5</c:v>
                </c:pt>
                <c:pt idx="3">
                  <c:v>81</c:v>
                </c:pt>
                <c:pt idx="4">
                  <c:v>80.599999999999994</c:v>
                </c:pt>
                <c:pt idx="5">
                  <c:v>79.2</c:v>
                </c:pt>
                <c:pt idx="6">
                  <c:v>78.3</c:v>
                </c:pt>
                <c:pt idx="7">
                  <c:v>77.7</c:v>
                </c:pt>
                <c:pt idx="8">
                  <c:v>77.5</c:v>
                </c:pt>
                <c:pt idx="9">
                  <c:v>76.099999999999994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B8A-4B5F-B0F2-30C53A3428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overlap val="35"/>
        <c:axId val="311814304"/>
        <c:axId val="311814864"/>
      </c:barChart>
      <c:catAx>
        <c:axId val="31181430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R"/>
          </a:p>
        </c:txPr>
        <c:crossAx val="311814864"/>
        <c:crossesAt val="0"/>
        <c:auto val="1"/>
        <c:lblAlgn val="ctr"/>
        <c:lblOffset val="100"/>
        <c:noMultiLvlLbl val="0"/>
      </c:catAx>
      <c:valAx>
        <c:axId val="311814864"/>
        <c:scaling>
          <c:orientation val="minMax"/>
          <c:max val="500"/>
          <c:min val="0"/>
        </c:scaling>
        <c:delete val="1"/>
        <c:axPos val="b"/>
        <c:numFmt formatCode="General" sourceLinked="1"/>
        <c:majorTickMark val="none"/>
        <c:minorTickMark val="none"/>
        <c:tickLblPos val="nextTo"/>
        <c:crossAx val="311814304"/>
        <c:crosses val="autoZero"/>
        <c:crossBetween val="between"/>
        <c:majorUnit val="5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/>
      </a:pPr>
      <a:endParaRPr lang="en-I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PTD0008">
  <p:cSld name="SPTD0008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>
            <a:spLocks noGrp="1"/>
          </p:cNvSpPr>
          <p:nvPr>
            <p:ph type="pic" idx="2"/>
          </p:nvPr>
        </p:nvSpPr>
        <p:spPr>
          <a:xfrm>
            <a:off x="3949700" y="0"/>
            <a:ext cx="5194300" cy="5143500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txBody>
          <a:bodyPr spcFirstLastPara="1" wrap="square" lIns="91425" tIns="1548000" rIns="91425" bIns="274300" anchor="ctr" anchorCtr="0">
            <a:noAutofit/>
          </a:bodyPr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5B5B5B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-Subtitle">
  <p:cSld name="Title-Sub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4"/>
          <p:cNvSpPr txBox="1">
            <a:spLocks noGrp="1"/>
          </p:cNvSpPr>
          <p:nvPr>
            <p:ph type="body" idx="1"/>
          </p:nvPr>
        </p:nvSpPr>
        <p:spPr>
          <a:xfrm>
            <a:off x="387819" y="730530"/>
            <a:ext cx="8368363" cy="173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l" rtl="0">
              <a:spcBef>
                <a:spcPts val="22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" name="Google Shape;18;p14"/>
          <p:cNvSpPr txBox="1">
            <a:spLocks noGrp="1"/>
          </p:cNvSpPr>
          <p:nvPr>
            <p:ph type="title"/>
          </p:nvPr>
        </p:nvSpPr>
        <p:spPr>
          <a:xfrm>
            <a:off x="387819" y="282611"/>
            <a:ext cx="8368363" cy="40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/>
        </p:nvSpPr>
        <p:spPr>
          <a:xfrm>
            <a:off x="5715000" y="4849915"/>
            <a:ext cx="3048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000"/>
              <a:buFont typeface="Noto Sans Symbols"/>
              <a:buNone/>
            </a:pPr>
            <a:r>
              <a:rPr lang="en-US" sz="1000" b="0" i="0" u="none" strike="noStrike" cap="non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Copyright (C) SlideSalad.com All rights reserved.</a:t>
            </a:r>
            <a:endParaRPr/>
          </a:p>
        </p:txBody>
      </p:sp>
      <p:sp>
        <p:nvSpPr>
          <p:cNvPr id="11" name="Google Shape;11;p12"/>
          <p:cNvSpPr txBox="1"/>
          <p:nvPr/>
        </p:nvSpPr>
        <p:spPr>
          <a:xfrm>
            <a:off x="400050" y="4849915"/>
            <a:ext cx="3048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000"/>
              <a:buFont typeface="Noto Sans Symbols"/>
              <a:buNone/>
            </a:pPr>
            <a:r>
              <a:rPr lang="en-US" sz="1000" b="0" i="0" u="none" strike="noStrike" cap="non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Free SlideSalad PowerPoint Template</a:t>
            </a:r>
            <a:endParaRPr sz="1000" b="0" i="0" u="none" strike="noStrike" cap="none">
              <a:solidFill>
                <a:srgbClr val="BFBFB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2"/>
          <p:cNvCxnSpPr/>
          <p:nvPr/>
        </p:nvCxnSpPr>
        <p:spPr>
          <a:xfrm>
            <a:off x="0" y="468249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pic>
        <p:nvPicPr>
          <p:cNvPr id="13" name="Google Shape;13;p1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38599" y="4826200"/>
            <a:ext cx="1066802" cy="18592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"/>
          <p:cNvSpPr/>
          <p:nvPr/>
        </p:nvSpPr>
        <p:spPr>
          <a:xfrm>
            <a:off x="0" y="0"/>
            <a:ext cx="654685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Google Shape;27;p1"/>
          <p:cNvSpPr/>
          <p:nvPr/>
        </p:nvSpPr>
        <p:spPr>
          <a:xfrm>
            <a:off x="171984" y="1540226"/>
            <a:ext cx="1188720" cy="544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13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" name="Google Shape;28;p1"/>
          <p:cNvSpPr txBox="1"/>
          <p:nvPr/>
        </p:nvSpPr>
        <p:spPr>
          <a:xfrm>
            <a:off x="161414" y="39291"/>
            <a:ext cx="4325526" cy="1354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"/>
              <a:buNone/>
            </a:pPr>
            <a:r>
              <a:rPr lang="en-US" sz="22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Skills prediction based on multi-label resume classification using CNN with model predictions explanations</a:t>
            </a:r>
            <a:endParaRPr dirty="0"/>
          </a:p>
        </p:txBody>
      </p:sp>
      <p:sp>
        <p:nvSpPr>
          <p:cNvPr id="29" name="Google Shape;29;p1"/>
          <p:cNvSpPr txBox="1"/>
          <p:nvPr/>
        </p:nvSpPr>
        <p:spPr>
          <a:xfrm>
            <a:off x="136587" y="1773942"/>
            <a:ext cx="3799839" cy="1676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72967" marR="0" lvl="0" indent="-27296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Kameni</a:t>
            </a:r>
            <a: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4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Florentin</a:t>
            </a:r>
            <a: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Flambeau </a:t>
            </a:r>
            <a:r>
              <a:rPr lang="en-US" sz="14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Jiechieu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None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  &amp; Norbert </a:t>
            </a:r>
            <a:r>
              <a:rPr lang="en-US" sz="14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Tsopze</a:t>
            </a:r>
            <a:endParaRPr dirty="0"/>
          </a:p>
          <a:p>
            <a:pPr marL="272967" marR="0" lvl="0" indent="-27296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University Of </a:t>
            </a:r>
            <a:r>
              <a:rPr lang="en-US" sz="14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Yaounde</a:t>
            </a:r>
            <a: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1</a:t>
            </a:r>
            <a:endParaRPr dirty="0"/>
          </a:p>
          <a:p>
            <a:pPr marL="272967" marR="0" lvl="0" indent="-27296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Published on 18 August 2020</a:t>
            </a:r>
            <a:endParaRPr dirty="0"/>
          </a:p>
          <a:p>
            <a:pPr marL="272967" marR="0" lvl="0" indent="-27296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Springer-Verlag London Ltd., part of Springer Nature 2020</a:t>
            </a:r>
            <a:endParaRPr dirty="0"/>
          </a:p>
        </p:txBody>
      </p:sp>
      <p:sp>
        <p:nvSpPr>
          <p:cNvPr id="30" name="Google Shape;30;p1"/>
          <p:cNvSpPr txBox="1"/>
          <p:nvPr/>
        </p:nvSpPr>
        <p:spPr>
          <a:xfrm>
            <a:off x="171984" y="3782034"/>
            <a:ext cx="3799839" cy="1354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None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         </a:t>
            </a:r>
            <a:r>
              <a:rPr lang="en-US" sz="1400" b="1" i="0" u="sng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Team</a:t>
            </a:r>
            <a:endParaRPr dirty="0"/>
          </a:p>
          <a:p>
            <a:pPr marL="272967" marR="0" lvl="0" indent="-27296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Seyed</a:t>
            </a:r>
            <a:r>
              <a:rPr lang="en-US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Ali Shahrokhi</a:t>
            </a:r>
            <a:endParaRPr dirty="0"/>
          </a:p>
          <a:p>
            <a:pPr marL="272967" marR="0" lvl="0" indent="-27296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Sara </a:t>
            </a:r>
            <a:r>
              <a:rPr lang="en-US" sz="14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Aali</a:t>
            </a:r>
            <a:endParaRPr dirty="0"/>
          </a:p>
          <a:p>
            <a:pPr marL="272967" marR="0" lvl="0" indent="-27296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Ali </a:t>
            </a:r>
            <a:r>
              <a:rPr lang="en-US" sz="14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NikFekr</a:t>
            </a:r>
            <a:b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4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Sina</a:t>
            </a:r>
            <a:r>
              <a:rPr lang="en-US" sz="1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4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Eyvazi</a:t>
            </a:r>
            <a:endParaRPr sz="1400" b="1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EB7641B0-7FDA-4DDE-866B-846862EBD89F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16993" b="16993"/>
          <a:stretch>
            <a:fillRect/>
          </a:stretch>
        </p:blipFill>
        <p:spPr>
          <a:xfrm>
            <a:off x="4688754" y="0"/>
            <a:ext cx="4455246" cy="5143500"/>
          </a:xfrm>
        </p:spPr>
      </p:pic>
      <p:sp>
        <p:nvSpPr>
          <p:cNvPr id="11" name="Google Shape;26;p1">
            <a:extLst>
              <a:ext uri="{FF2B5EF4-FFF2-40B4-BE49-F238E27FC236}">
                <a16:creationId xmlns:a16="http://schemas.microsoft.com/office/drawing/2014/main" id="{689A930D-E027-4064-AADA-E30614E2CF64}"/>
              </a:ext>
            </a:extLst>
          </p:cNvPr>
          <p:cNvSpPr/>
          <p:nvPr/>
        </p:nvSpPr>
        <p:spPr>
          <a:xfrm flipH="1">
            <a:off x="8137451" y="209550"/>
            <a:ext cx="1006549" cy="49339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 txBox="1">
            <a:spLocks noGrp="1"/>
          </p:cNvSpPr>
          <p:nvPr>
            <p:ph type="title"/>
          </p:nvPr>
        </p:nvSpPr>
        <p:spPr>
          <a:xfrm>
            <a:off x="387819" y="282611"/>
            <a:ext cx="8368363" cy="40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520"/>
              <a:buFont typeface="Roboto"/>
              <a:buNone/>
            </a:pPr>
            <a:r>
              <a:rPr lang="en-US" sz="2520"/>
              <a:t>Observations</a:t>
            </a:r>
            <a:endParaRPr/>
          </a:p>
        </p:txBody>
      </p:sp>
      <p:grpSp>
        <p:nvGrpSpPr>
          <p:cNvPr id="161" name="Google Shape;161;p10"/>
          <p:cNvGrpSpPr/>
          <p:nvPr/>
        </p:nvGrpSpPr>
        <p:grpSpPr>
          <a:xfrm>
            <a:off x="5335619" y="-148290"/>
            <a:ext cx="3201960" cy="3271838"/>
            <a:chOff x="5280010" y="-515144"/>
            <a:chExt cx="3490928" cy="3567113"/>
          </a:xfrm>
        </p:grpSpPr>
        <p:sp>
          <p:nvSpPr>
            <p:cNvPr id="162" name="Google Shape;162;p10"/>
            <p:cNvSpPr/>
            <p:nvPr/>
          </p:nvSpPr>
          <p:spPr>
            <a:xfrm>
              <a:off x="5280010" y="-515144"/>
              <a:ext cx="2974975" cy="3567113"/>
            </a:xfrm>
            <a:custGeom>
              <a:avLst/>
              <a:gdLst/>
              <a:ahLst/>
              <a:cxnLst/>
              <a:rect l="l" t="t" r="r" b="b"/>
              <a:pathLst>
                <a:path w="1709" h="2050" extrusionOk="0">
                  <a:moveTo>
                    <a:pt x="55" y="1278"/>
                  </a:moveTo>
                  <a:cubicBezTo>
                    <a:pt x="66" y="1286"/>
                    <a:pt x="78" y="1293"/>
                    <a:pt x="91" y="1299"/>
                  </a:cubicBezTo>
                  <a:cubicBezTo>
                    <a:pt x="105" y="1306"/>
                    <a:pt x="130" y="1319"/>
                    <a:pt x="132" y="1328"/>
                  </a:cubicBezTo>
                  <a:cubicBezTo>
                    <a:pt x="134" y="1339"/>
                    <a:pt x="133" y="1351"/>
                    <a:pt x="128" y="1362"/>
                  </a:cubicBezTo>
                  <a:cubicBezTo>
                    <a:pt x="123" y="1373"/>
                    <a:pt x="117" y="1383"/>
                    <a:pt x="113" y="1391"/>
                  </a:cubicBezTo>
                  <a:cubicBezTo>
                    <a:pt x="100" y="1413"/>
                    <a:pt x="79" y="1450"/>
                    <a:pt x="111" y="1476"/>
                  </a:cubicBezTo>
                  <a:cubicBezTo>
                    <a:pt x="118" y="1482"/>
                    <a:pt x="131" y="1492"/>
                    <a:pt x="143" y="1501"/>
                  </a:cubicBezTo>
                  <a:cubicBezTo>
                    <a:pt x="134" y="1516"/>
                    <a:pt x="130" y="1533"/>
                    <a:pt x="132" y="1550"/>
                  </a:cubicBezTo>
                  <a:cubicBezTo>
                    <a:pt x="133" y="1564"/>
                    <a:pt x="141" y="1576"/>
                    <a:pt x="152" y="1584"/>
                  </a:cubicBezTo>
                  <a:cubicBezTo>
                    <a:pt x="159" y="1589"/>
                    <a:pt x="168" y="1594"/>
                    <a:pt x="175" y="1599"/>
                  </a:cubicBezTo>
                  <a:cubicBezTo>
                    <a:pt x="196" y="1610"/>
                    <a:pt x="204" y="1615"/>
                    <a:pt x="206" y="1626"/>
                  </a:cubicBezTo>
                  <a:cubicBezTo>
                    <a:pt x="208" y="1640"/>
                    <a:pt x="207" y="1654"/>
                    <a:pt x="203" y="1667"/>
                  </a:cubicBezTo>
                  <a:cubicBezTo>
                    <a:pt x="201" y="1676"/>
                    <a:pt x="199" y="1685"/>
                    <a:pt x="198" y="1694"/>
                  </a:cubicBezTo>
                  <a:cubicBezTo>
                    <a:pt x="194" y="1725"/>
                    <a:pt x="198" y="1757"/>
                    <a:pt x="209" y="1786"/>
                  </a:cubicBezTo>
                  <a:cubicBezTo>
                    <a:pt x="224" y="1841"/>
                    <a:pt x="273" y="1878"/>
                    <a:pt x="330" y="1879"/>
                  </a:cubicBezTo>
                  <a:cubicBezTo>
                    <a:pt x="339" y="1879"/>
                    <a:pt x="348" y="1878"/>
                    <a:pt x="358" y="1876"/>
                  </a:cubicBezTo>
                  <a:cubicBezTo>
                    <a:pt x="455" y="1853"/>
                    <a:pt x="551" y="1824"/>
                    <a:pt x="645" y="1790"/>
                  </a:cubicBezTo>
                  <a:cubicBezTo>
                    <a:pt x="722" y="1835"/>
                    <a:pt x="771" y="1973"/>
                    <a:pt x="784" y="2024"/>
                  </a:cubicBezTo>
                  <a:cubicBezTo>
                    <a:pt x="787" y="2039"/>
                    <a:pt x="801" y="2050"/>
                    <a:pt x="817" y="2050"/>
                  </a:cubicBezTo>
                  <a:cubicBezTo>
                    <a:pt x="1673" y="2048"/>
                    <a:pt x="1673" y="2048"/>
                    <a:pt x="1673" y="2048"/>
                  </a:cubicBezTo>
                  <a:cubicBezTo>
                    <a:pt x="1684" y="2048"/>
                    <a:pt x="1694" y="2042"/>
                    <a:pt x="1701" y="2034"/>
                  </a:cubicBezTo>
                  <a:cubicBezTo>
                    <a:pt x="1707" y="2025"/>
                    <a:pt x="1709" y="2014"/>
                    <a:pt x="1706" y="2003"/>
                  </a:cubicBezTo>
                  <a:cubicBezTo>
                    <a:pt x="1697" y="1980"/>
                    <a:pt x="1686" y="1958"/>
                    <a:pt x="1671" y="1938"/>
                  </a:cubicBezTo>
                  <a:cubicBezTo>
                    <a:pt x="1663" y="1927"/>
                    <a:pt x="1656" y="1914"/>
                    <a:pt x="1649" y="1901"/>
                  </a:cubicBezTo>
                  <a:cubicBezTo>
                    <a:pt x="1634" y="1870"/>
                    <a:pt x="1621" y="1838"/>
                    <a:pt x="1611" y="1804"/>
                  </a:cubicBezTo>
                  <a:cubicBezTo>
                    <a:pt x="1592" y="1739"/>
                    <a:pt x="1578" y="1672"/>
                    <a:pt x="1571" y="1605"/>
                  </a:cubicBezTo>
                  <a:cubicBezTo>
                    <a:pt x="1570" y="1592"/>
                    <a:pt x="1562" y="1581"/>
                    <a:pt x="1550" y="1576"/>
                  </a:cubicBezTo>
                  <a:cubicBezTo>
                    <a:pt x="1539" y="1571"/>
                    <a:pt x="1526" y="1573"/>
                    <a:pt x="1516" y="1581"/>
                  </a:cubicBezTo>
                  <a:cubicBezTo>
                    <a:pt x="1506" y="1588"/>
                    <a:pt x="1501" y="1601"/>
                    <a:pt x="1503" y="1613"/>
                  </a:cubicBezTo>
                  <a:cubicBezTo>
                    <a:pt x="1511" y="1685"/>
                    <a:pt x="1525" y="1756"/>
                    <a:pt x="1546" y="1825"/>
                  </a:cubicBezTo>
                  <a:cubicBezTo>
                    <a:pt x="1557" y="1861"/>
                    <a:pt x="1571" y="1897"/>
                    <a:pt x="1588" y="1931"/>
                  </a:cubicBezTo>
                  <a:cubicBezTo>
                    <a:pt x="1596" y="1947"/>
                    <a:pt x="1604" y="1962"/>
                    <a:pt x="1614" y="1976"/>
                  </a:cubicBezTo>
                  <a:cubicBezTo>
                    <a:pt x="1617" y="1980"/>
                    <a:pt x="1617" y="1980"/>
                    <a:pt x="1617" y="1980"/>
                  </a:cubicBezTo>
                  <a:cubicBezTo>
                    <a:pt x="842" y="1982"/>
                    <a:pt x="842" y="1982"/>
                    <a:pt x="842" y="1982"/>
                  </a:cubicBezTo>
                  <a:cubicBezTo>
                    <a:pt x="820" y="1901"/>
                    <a:pt x="779" y="1826"/>
                    <a:pt x="722" y="1764"/>
                  </a:cubicBezTo>
                  <a:cubicBezTo>
                    <a:pt x="753" y="1753"/>
                    <a:pt x="753" y="1753"/>
                    <a:pt x="753" y="1753"/>
                  </a:cubicBezTo>
                  <a:cubicBezTo>
                    <a:pt x="776" y="1745"/>
                    <a:pt x="793" y="1739"/>
                    <a:pt x="802" y="1736"/>
                  </a:cubicBezTo>
                  <a:cubicBezTo>
                    <a:pt x="948" y="1690"/>
                    <a:pt x="1021" y="1623"/>
                    <a:pt x="1019" y="1538"/>
                  </a:cubicBezTo>
                  <a:cubicBezTo>
                    <a:pt x="1019" y="1529"/>
                    <a:pt x="1016" y="1520"/>
                    <a:pt x="1009" y="1514"/>
                  </a:cubicBezTo>
                  <a:cubicBezTo>
                    <a:pt x="1003" y="1508"/>
                    <a:pt x="994" y="1504"/>
                    <a:pt x="985" y="1505"/>
                  </a:cubicBezTo>
                  <a:cubicBezTo>
                    <a:pt x="966" y="1505"/>
                    <a:pt x="951" y="1521"/>
                    <a:pt x="951" y="1540"/>
                  </a:cubicBezTo>
                  <a:cubicBezTo>
                    <a:pt x="952" y="1575"/>
                    <a:pt x="923" y="1626"/>
                    <a:pt x="781" y="1671"/>
                  </a:cubicBezTo>
                  <a:cubicBezTo>
                    <a:pt x="772" y="1674"/>
                    <a:pt x="754" y="1680"/>
                    <a:pt x="731" y="1688"/>
                  </a:cubicBezTo>
                  <a:cubicBezTo>
                    <a:pt x="705" y="1697"/>
                    <a:pt x="673" y="1709"/>
                    <a:pt x="638" y="1721"/>
                  </a:cubicBezTo>
                  <a:cubicBezTo>
                    <a:pt x="637" y="1721"/>
                    <a:pt x="637" y="1721"/>
                    <a:pt x="637" y="1721"/>
                  </a:cubicBezTo>
                  <a:cubicBezTo>
                    <a:pt x="541" y="1756"/>
                    <a:pt x="443" y="1786"/>
                    <a:pt x="344" y="1809"/>
                  </a:cubicBezTo>
                  <a:cubicBezTo>
                    <a:pt x="312" y="1816"/>
                    <a:pt x="281" y="1796"/>
                    <a:pt x="274" y="1764"/>
                  </a:cubicBezTo>
                  <a:cubicBezTo>
                    <a:pt x="266" y="1745"/>
                    <a:pt x="263" y="1724"/>
                    <a:pt x="266" y="1703"/>
                  </a:cubicBezTo>
                  <a:cubicBezTo>
                    <a:pt x="266" y="1696"/>
                    <a:pt x="268" y="1689"/>
                    <a:pt x="270" y="1682"/>
                  </a:cubicBezTo>
                  <a:cubicBezTo>
                    <a:pt x="277" y="1658"/>
                    <a:pt x="278" y="1633"/>
                    <a:pt x="273" y="1609"/>
                  </a:cubicBezTo>
                  <a:cubicBezTo>
                    <a:pt x="263" y="1578"/>
                    <a:pt x="240" y="1552"/>
                    <a:pt x="209" y="1539"/>
                  </a:cubicBezTo>
                  <a:cubicBezTo>
                    <a:pt x="202" y="1535"/>
                    <a:pt x="202" y="1535"/>
                    <a:pt x="202" y="1535"/>
                  </a:cubicBezTo>
                  <a:cubicBezTo>
                    <a:pt x="206" y="1528"/>
                    <a:pt x="210" y="1521"/>
                    <a:pt x="215" y="1514"/>
                  </a:cubicBezTo>
                  <a:cubicBezTo>
                    <a:pt x="221" y="1507"/>
                    <a:pt x="224" y="1498"/>
                    <a:pt x="222" y="1488"/>
                  </a:cubicBezTo>
                  <a:cubicBezTo>
                    <a:pt x="221" y="1479"/>
                    <a:pt x="216" y="1471"/>
                    <a:pt x="209" y="1465"/>
                  </a:cubicBezTo>
                  <a:cubicBezTo>
                    <a:pt x="201" y="1459"/>
                    <a:pt x="181" y="1445"/>
                    <a:pt x="167" y="1434"/>
                  </a:cubicBezTo>
                  <a:cubicBezTo>
                    <a:pt x="169" y="1431"/>
                    <a:pt x="171" y="1427"/>
                    <a:pt x="172" y="1424"/>
                  </a:cubicBezTo>
                  <a:cubicBezTo>
                    <a:pt x="178" y="1415"/>
                    <a:pt x="184" y="1404"/>
                    <a:pt x="190" y="1391"/>
                  </a:cubicBezTo>
                  <a:cubicBezTo>
                    <a:pt x="201" y="1368"/>
                    <a:pt x="204" y="1341"/>
                    <a:pt x="199" y="1315"/>
                  </a:cubicBezTo>
                  <a:cubicBezTo>
                    <a:pt x="191" y="1273"/>
                    <a:pt x="151" y="1253"/>
                    <a:pt x="122" y="1238"/>
                  </a:cubicBezTo>
                  <a:cubicBezTo>
                    <a:pt x="112" y="1233"/>
                    <a:pt x="103" y="1228"/>
                    <a:pt x="94" y="1222"/>
                  </a:cubicBezTo>
                  <a:cubicBezTo>
                    <a:pt x="86" y="1217"/>
                    <a:pt x="80" y="1211"/>
                    <a:pt x="73" y="1205"/>
                  </a:cubicBezTo>
                  <a:cubicBezTo>
                    <a:pt x="73" y="1200"/>
                    <a:pt x="79" y="1188"/>
                    <a:pt x="105" y="1156"/>
                  </a:cubicBezTo>
                  <a:cubicBezTo>
                    <a:pt x="166" y="1077"/>
                    <a:pt x="218" y="992"/>
                    <a:pt x="261" y="902"/>
                  </a:cubicBezTo>
                  <a:cubicBezTo>
                    <a:pt x="269" y="888"/>
                    <a:pt x="274" y="872"/>
                    <a:pt x="274" y="856"/>
                  </a:cubicBezTo>
                  <a:cubicBezTo>
                    <a:pt x="271" y="822"/>
                    <a:pt x="253" y="790"/>
                    <a:pt x="224" y="771"/>
                  </a:cubicBezTo>
                  <a:cubicBezTo>
                    <a:pt x="211" y="758"/>
                    <a:pt x="198" y="746"/>
                    <a:pt x="196" y="735"/>
                  </a:cubicBezTo>
                  <a:cubicBezTo>
                    <a:pt x="196" y="727"/>
                    <a:pt x="198" y="719"/>
                    <a:pt x="201" y="711"/>
                  </a:cubicBezTo>
                  <a:cubicBezTo>
                    <a:pt x="207" y="697"/>
                    <a:pt x="213" y="682"/>
                    <a:pt x="220" y="668"/>
                  </a:cubicBezTo>
                  <a:cubicBezTo>
                    <a:pt x="234" y="639"/>
                    <a:pt x="245" y="609"/>
                    <a:pt x="253" y="578"/>
                  </a:cubicBezTo>
                  <a:cubicBezTo>
                    <a:pt x="257" y="564"/>
                    <a:pt x="257" y="564"/>
                    <a:pt x="257" y="564"/>
                  </a:cubicBezTo>
                  <a:cubicBezTo>
                    <a:pt x="264" y="529"/>
                    <a:pt x="273" y="496"/>
                    <a:pt x="284" y="463"/>
                  </a:cubicBezTo>
                  <a:cubicBezTo>
                    <a:pt x="311" y="389"/>
                    <a:pt x="353" y="320"/>
                    <a:pt x="407" y="263"/>
                  </a:cubicBezTo>
                  <a:cubicBezTo>
                    <a:pt x="472" y="194"/>
                    <a:pt x="575" y="145"/>
                    <a:pt x="713" y="117"/>
                  </a:cubicBezTo>
                  <a:cubicBezTo>
                    <a:pt x="818" y="94"/>
                    <a:pt x="925" y="79"/>
                    <a:pt x="1033" y="71"/>
                  </a:cubicBezTo>
                  <a:cubicBezTo>
                    <a:pt x="1087" y="68"/>
                    <a:pt x="1141" y="71"/>
                    <a:pt x="1194" y="80"/>
                  </a:cubicBezTo>
                  <a:cubicBezTo>
                    <a:pt x="1212" y="83"/>
                    <a:pt x="1229" y="71"/>
                    <a:pt x="1233" y="52"/>
                  </a:cubicBezTo>
                  <a:cubicBezTo>
                    <a:pt x="1236" y="34"/>
                    <a:pt x="1224" y="17"/>
                    <a:pt x="1206" y="13"/>
                  </a:cubicBezTo>
                  <a:cubicBezTo>
                    <a:pt x="1147" y="3"/>
                    <a:pt x="1088" y="0"/>
                    <a:pt x="1030" y="3"/>
                  </a:cubicBezTo>
                  <a:cubicBezTo>
                    <a:pt x="919" y="11"/>
                    <a:pt x="808" y="27"/>
                    <a:pt x="699" y="50"/>
                  </a:cubicBezTo>
                  <a:cubicBezTo>
                    <a:pt x="546" y="81"/>
                    <a:pt x="434" y="135"/>
                    <a:pt x="357" y="216"/>
                  </a:cubicBezTo>
                  <a:cubicBezTo>
                    <a:pt x="297" y="280"/>
                    <a:pt x="251" y="356"/>
                    <a:pt x="220" y="439"/>
                  </a:cubicBezTo>
                  <a:cubicBezTo>
                    <a:pt x="208" y="475"/>
                    <a:pt x="198" y="511"/>
                    <a:pt x="190" y="548"/>
                  </a:cubicBezTo>
                  <a:cubicBezTo>
                    <a:pt x="187" y="563"/>
                    <a:pt x="187" y="563"/>
                    <a:pt x="187" y="563"/>
                  </a:cubicBezTo>
                  <a:cubicBezTo>
                    <a:pt x="179" y="589"/>
                    <a:pt x="170" y="615"/>
                    <a:pt x="158" y="640"/>
                  </a:cubicBezTo>
                  <a:cubicBezTo>
                    <a:pt x="151" y="656"/>
                    <a:pt x="144" y="671"/>
                    <a:pt x="138" y="688"/>
                  </a:cubicBezTo>
                  <a:cubicBezTo>
                    <a:pt x="130" y="705"/>
                    <a:pt x="127" y="725"/>
                    <a:pt x="128" y="745"/>
                  </a:cubicBezTo>
                  <a:cubicBezTo>
                    <a:pt x="135" y="775"/>
                    <a:pt x="153" y="802"/>
                    <a:pt x="178" y="821"/>
                  </a:cubicBezTo>
                  <a:cubicBezTo>
                    <a:pt x="195" y="836"/>
                    <a:pt x="206" y="847"/>
                    <a:pt x="206" y="856"/>
                  </a:cubicBezTo>
                  <a:cubicBezTo>
                    <a:pt x="205" y="862"/>
                    <a:pt x="203" y="867"/>
                    <a:pt x="200" y="871"/>
                  </a:cubicBezTo>
                  <a:cubicBezTo>
                    <a:pt x="159" y="957"/>
                    <a:pt x="109" y="1039"/>
                    <a:pt x="51" y="1114"/>
                  </a:cubicBezTo>
                  <a:cubicBezTo>
                    <a:pt x="26" y="1144"/>
                    <a:pt x="0" y="1179"/>
                    <a:pt x="6" y="1214"/>
                  </a:cubicBezTo>
                  <a:cubicBezTo>
                    <a:pt x="13" y="1241"/>
                    <a:pt x="31" y="1265"/>
                    <a:pt x="55" y="1278"/>
                  </a:cubicBezTo>
                  <a:close/>
                </a:path>
              </a:pathLst>
            </a:custGeom>
            <a:solidFill>
              <a:srgbClr val="F2F2F2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3" name="Google Shape;163;p10"/>
            <p:cNvSpPr/>
            <p:nvPr/>
          </p:nvSpPr>
          <p:spPr>
            <a:xfrm>
              <a:off x="5745163" y="1268413"/>
              <a:ext cx="652462" cy="757238"/>
            </a:xfrm>
            <a:custGeom>
              <a:avLst/>
              <a:gdLst/>
              <a:ahLst/>
              <a:cxnLst/>
              <a:rect l="l" t="t" r="r" b="b"/>
              <a:pathLst>
                <a:path w="375" h="435" extrusionOk="0">
                  <a:moveTo>
                    <a:pt x="71" y="408"/>
                  </a:moveTo>
                  <a:cubicBezTo>
                    <a:pt x="75" y="393"/>
                    <a:pt x="75" y="393"/>
                    <a:pt x="75" y="393"/>
                  </a:cubicBezTo>
                  <a:cubicBezTo>
                    <a:pt x="81" y="365"/>
                    <a:pt x="88" y="337"/>
                    <a:pt x="97" y="309"/>
                  </a:cubicBezTo>
                  <a:cubicBezTo>
                    <a:pt x="118" y="252"/>
                    <a:pt x="150" y="200"/>
                    <a:pt x="191" y="156"/>
                  </a:cubicBezTo>
                  <a:cubicBezTo>
                    <a:pt x="235" y="114"/>
                    <a:pt x="289" y="84"/>
                    <a:pt x="348" y="69"/>
                  </a:cubicBezTo>
                  <a:cubicBezTo>
                    <a:pt x="360" y="66"/>
                    <a:pt x="369" y="56"/>
                    <a:pt x="372" y="44"/>
                  </a:cubicBezTo>
                  <a:cubicBezTo>
                    <a:pt x="375" y="32"/>
                    <a:pt x="371" y="20"/>
                    <a:pt x="362" y="11"/>
                  </a:cubicBezTo>
                  <a:cubicBezTo>
                    <a:pt x="353" y="3"/>
                    <a:pt x="340" y="0"/>
                    <a:pt x="328" y="4"/>
                  </a:cubicBezTo>
                  <a:cubicBezTo>
                    <a:pt x="258" y="22"/>
                    <a:pt x="194" y="58"/>
                    <a:pt x="141" y="109"/>
                  </a:cubicBezTo>
                  <a:cubicBezTo>
                    <a:pt x="94" y="160"/>
                    <a:pt x="57" y="220"/>
                    <a:pt x="33" y="286"/>
                  </a:cubicBezTo>
                  <a:cubicBezTo>
                    <a:pt x="23" y="316"/>
                    <a:pt x="15" y="347"/>
                    <a:pt x="8" y="378"/>
                  </a:cubicBezTo>
                  <a:cubicBezTo>
                    <a:pt x="5" y="393"/>
                    <a:pt x="5" y="393"/>
                    <a:pt x="5" y="393"/>
                  </a:cubicBezTo>
                  <a:cubicBezTo>
                    <a:pt x="0" y="411"/>
                    <a:pt x="12" y="430"/>
                    <a:pt x="30" y="434"/>
                  </a:cubicBezTo>
                  <a:cubicBezTo>
                    <a:pt x="33" y="434"/>
                    <a:pt x="35" y="435"/>
                    <a:pt x="38" y="435"/>
                  </a:cubicBezTo>
                  <a:cubicBezTo>
                    <a:pt x="54" y="435"/>
                    <a:pt x="68" y="424"/>
                    <a:pt x="71" y="408"/>
                  </a:cubicBezTo>
                  <a:close/>
                </a:path>
              </a:pathLst>
            </a:custGeom>
            <a:solidFill>
              <a:srgbClr val="F2F2F2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4" name="Google Shape;164;p10"/>
            <p:cNvSpPr/>
            <p:nvPr/>
          </p:nvSpPr>
          <p:spPr>
            <a:xfrm>
              <a:off x="5680075" y="2111376"/>
              <a:ext cx="119062" cy="117475"/>
            </a:xfrm>
            <a:prstGeom prst="ellipse">
              <a:avLst/>
            </a:prstGeom>
            <a:solidFill>
              <a:srgbClr val="F2F2F2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5" name="Google Shape;165;p10"/>
            <p:cNvSpPr/>
            <p:nvPr/>
          </p:nvSpPr>
          <p:spPr>
            <a:xfrm>
              <a:off x="6615621" y="601066"/>
              <a:ext cx="1552575" cy="2374900"/>
            </a:xfrm>
            <a:custGeom>
              <a:avLst/>
              <a:gdLst/>
              <a:ahLst/>
              <a:cxnLst/>
              <a:rect l="l" t="t" r="r" b="b"/>
              <a:pathLst>
                <a:path w="892" h="1365" extrusionOk="0">
                  <a:moveTo>
                    <a:pt x="3" y="451"/>
                  </a:moveTo>
                  <a:cubicBezTo>
                    <a:pt x="0" y="567"/>
                    <a:pt x="41" y="680"/>
                    <a:pt x="118" y="768"/>
                  </a:cubicBezTo>
                  <a:cubicBezTo>
                    <a:pt x="142" y="793"/>
                    <a:pt x="168" y="816"/>
                    <a:pt x="196" y="836"/>
                  </a:cubicBezTo>
                  <a:cubicBezTo>
                    <a:pt x="246" y="875"/>
                    <a:pt x="294" y="912"/>
                    <a:pt x="306" y="963"/>
                  </a:cubicBezTo>
                  <a:cubicBezTo>
                    <a:pt x="267" y="978"/>
                    <a:pt x="242" y="1016"/>
                    <a:pt x="242" y="1058"/>
                  </a:cubicBezTo>
                  <a:cubicBezTo>
                    <a:pt x="242" y="1126"/>
                    <a:pt x="242" y="1126"/>
                    <a:pt x="242" y="1126"/>
                  </a:cubicBezTo>
                  <a:cubicBezTo>
                    <a:pt x="242" y="1170"/>
                    <a:pt x="269" y="1208"/>
                    <a:pt x="310" y="1222"/>
                  </a:cubicBezTo>
                  <a:cubicBezTo>
                    <a:pt x="310" y="1229"/>
                    <a:pt x="310" y="1229"/>
                    <a:pt x="310" y="1229"/>
                  </a:cubicBezTo>
                  <a:cubicBezTo>
                    <a:pt x="310" y="1304"/>
                    <a:pt x="371" y="1365"/>
                    <a:pt x="446" y="1365"/>
                  </a:cubicBezTo>
                  <a:cubicBezTo>
                    <a:pt x="522" y="1365"/>
                    <a:pt x="583" y="1304"/>
                    <a:pt x="583" y="1229"/>
                  </a:cubicBezTo>
                  <a:cubicBezTo>
                    <a:pt x="583" y="1222"/>
                    <a:pt x="583" y="1222"/>
                    <a:pt x="583" y="1222"/>
                  </a:cubicBezTo>
                  <a:cubicBezTo>
                    <a:pt x="624" y="1208"/>
                    <a:pt x="651" y="1170"/>
                    <a:pt x="651" y="1126"/>
                  </a:cubicBezTo>
                  <a:cubicBezTo>
                    <a:pt x="651" y="1058"/>
                    <a:pt x="651" y="1058"/>
                    <a:pt x="651" y="1058"/>
                  </a:cubicBezTo>
                  <a:cubicBezTo>
                    <a:pt x="651" y="1016"/>
                    <a:pt x="625" y="978"/>
                    <a:pt x="586" y="963"/>
                  </a:cubicBezTo>
                  <a:cubicBezTo>
                    <a:pt x="599" y="912"/>
                    <a:pt x="646" y="875"/>
                    <a:pt x="696" y="836"/>
                  </a:cubicBezTo>
                  <a:cubicBezTo>
                    <a:pt x="724" y="816"/>
                    <a:pt x="750" y="793"/>
                    <a:pt x="775" y="768"/>
                  </a:cubicBezTo>
                  <a:cubicBezTo>
                    <a:pt x="851" y="680"/>
                    <a:pt x="892" y="567"/>
                    <a:pt x="890" y="451"/>
                  </a:cubicBezTo>
                  <a:cubicBezTo>
                    <a:pt x="889" y="205"/>
                    <a:pt x="692" y="5"/>
                    <a:pt x="446" y="0"/>
                  </a:cubicBezTo>
                  <a:cubicBezTo>
                    <a:pt x="201" y="5"/>
                    <a:pt x="4" y="205"/>
                    <a:pt x="3" y="451"/>
                  </a:cubicBezTo>
                  <a:close/>
                  <a:moveTo>
                    <a:pt x="344" y="512"/>
                  </a:moveTo>
                  <a:cubicBezTo>
                    <a:pt x="310" y="512"/>
                    <a:pt x="310" y="512"/>
                    <a:pt x="310" y="512"/>
                  </a:cubicBezTo>
                  <a:cubicBezTo>
                    <a:pt x="291" y="512"/>
                    <a:pt x="276" y="497"/>
                    <a:pt x="276" y="478"/>
                  </a:cubicBezTo>
                  <a:cubicBezTo>
                    <a:pt x="276" y="459"/>
                    <a:pt x="291" y="444"/>
                    <a:pt x="310" y="444"/>
                  </a:cubicBezTo>
                  <a:cubicBezTo>
                    <a:pt x="329" y="444"/>
                    <a:pt x="344" y="459"/>
                    <a:pt x="344" y="478"/>
                  </a:cubicBezTo>
                  <a:lnTo>
                    <a:pt x="344" y="512"/>
                  </a:lnTo>
                  <a:close/>
                  <a:moveTo>
                    <a:pt x="480" y="956"/>
                  </a:moveTo>
                  <a:cubicBezTo>
                    <a:pt x="412" y="956"/>
                    <a:pt x="412" y="956"/>
                    <a:pt x="412" y="956"/>
                  </a:cubicBezTo>
                  <a:cubicBezTo>
                    <a:pt x="412" y="580"/>
                    <a:pt x="412" y="580"/>
                    <a:pt x="412" y="580"/>
                  </a:cubicBezTo>
                  <a:cubicBezTo>
                    <a:pt x="480" y="580"/>
                    <a:pt x="480" y="580"/>
                    <a:pt x="480" y="580"/>
                  </a:cubicBezTo>
                  <a:lnTo>
                    <a:pt x="480" y="956"/>
                  </a:lnTo>
                  <a:close/>
                  <a:moveTo>
                    <a:pt x="446" y="1297"/>
                  </a:moveTo>
                  <a:cubicBezTo>
                    <a:pt x="409" y="1297"/>
                    <a:pt x="378" y="1266"/>
                    <a:pt x="378" y="1229"/>
                  </a:cubicBezTo>
                  <a:cubicBezTo>
                    <a:pt x="515" y="1229"/>
                    <a:pt x="515" y="1229"/>
                    <a:pt x="515" y="1229"/>
                  </a:cubicBezTo>
                  <a:cubicBezTo>
                    <a:pt x="515" y="1266"/>
                    <a:pt x="484" y="1297"/>
                    <a:pt x="446" y="1297"/>
                  </a:cubicBezTo>
                  <a:close/>
                  <a:moveTo>
                    <a:pt x="583" y="1126"/>
                  </a:moveTo>
                  <a:cubicBezTo>
                    <a:pt x="583" y="1145"/>
                    <a:pt x="568" y="1160"/>
                    <a:pt x="549" y="1160"/>
                  </a:cubicBezTo>
                  <a:cubicBezTo>
                    <a:pt x="344" y="1160"/>
                    <a:pt x="344" y="1160"/>
                    <a:pt x="344" y="1160"/>
                  </a:cubicBezTo>
                  <a:cubicBezTo>
                    <a:pt x="325" y="1160"/>
                    <a:pt x="310" y="1145"/>
                    <a:pt x="310" y="1126"/>
                  </a:cubicBezTo>
                  <a:cubicBezTo>
                    <a:pt x="310" y="1058"/>
                    <a:pt x="310" y="1058"/>
                    <a:pt x="310" y="1058"/>
                  </a:cubicBezTo>
                  <a:cubicBezTo>
                    <a:pt x="310" y="1039"/>
                    <a:pt x="325" y="1024"/>
                    <a:pt x="344" y="1024"/>
                  </a:cubicBezTo>
                  <a:cubicBezTo>
                    <a:pt x="549" y="1024"/>
                    <a:pt x="549" y="1024"/>
                    <a:pt x="549" y="1024"/>
                  </a:cubicBezTo>
                  <a:cubicBezTo>
                    <a:pt x="568" y="1024"/>
                    <a:pt x="583" y="1039"/>
                    <a:pt x="583" y="1058"/>
                  </a:cubicBezTo>
                  <a:lnTo>
                    <a:pt x="583" y="1126"/>
                  </a:lnTo>
                  <a:close/>
                  <a:moveTo>
                    <a:pt x="822" y="452"/>
                  </a:moveTo>
                  <a:cubicBezTo>
                    <a:pt x="824" y="551"/>
                    <a:pt x="789" y="647"/>
                    <a:pt x="724" y="722"/>
                  </a:cubicBezTo>
                  <a:cubicBezTo>
                    <a:pt x="703" y="744"/>
                    <a:pt x="679" y="764"/>
                    <a:pt x="655" y="782"/>
                  </a:cubicBezTo>
                  <a:cubicBezTo>
                    <a:pt x="614" y="810"/>
                    <a:pt x="579" y="844"/>
                    <a:pt x="549" y="883"/>
                  </a:cubicBezTo>
                  <a:cubicBezTo>
                    <a:pt x="549" y="580"/>
                    <a:pt x="549" y="580"/>
                    <a:pt x="549" y="580"/>
                  </a:cubicBezTo>
                  <a:cubicBezTo>
                    <a:pt x="583" y="580"/>
                    <a:pt x="583" y="580"/>
                    <a:pt x="583" y="580"/>
                  </a:cubicBezTo>
                  <a:cubicBezTo>
                    <a:pt x="639" y="580"/>
                    <a:pt x="685" y="534"/>
                    <a:pt x="685" y="478"/>
                  </a:cubicBezTo>
                  <a:cubicBezTo>
                    <a:pt x="685" y="421"/>
                    <a:pt x="639" y="375"/>
                    <a:pt x="583" y="375"/>
                  </a:cubicBezTo>
                  <a:cubicBezTo>
                    <a:pt x="526" y="375"/>
                    <a:pt x="480" y="421"/>
                    <a:pt x="480" y="478"/>
                  </a:cubicBezTo>
                  <a:cubicBezTo>
                    <a:pt x="480" y="512"/>
                    <a:pt x="480" y="512"/>
                    <a:pt x="480" y="512"/>
                  </a:cubicBezTo>
                  <a:cubicBezTo>
                    <a:pt x="412" y="512"/>
                    <a:pt x="412" y="512"/>
                    <a:pt x="412" y="512"/>
                  </a:cubicBezTo>
                  <a:cubicBezTo>
                    <a:pt x="412" y="478"/>
                    <a:pt x="412" y="478"/>
                    <a:pt x="412" y="478"/>
                  </a:cubicBezTo>
                  <a:cubicBezTo>
                    <a:pt x="412" y="421"/>
                    <a:pt x="366" y="375"/>
                    <a:pt x="310" y="375"/>
                  </a:cubicBezTo>
                  <a:cubicBezTo>
                    <a:pt x="253" y="375"/>
                    <a:pt x="207" y="421"/>
                    <a:pt x="207" y="478"/>
                  </a:cubicBezTo>
                  <a:cubicBezTo>
                    <a:pt x="207" y="534"/>
                    <a:pt x="253" y="580"/>
                    <a:pt x="310" y="580"/>
                  </a:cubicBezTo>
                  <a:cubicBezTo>
                    <a:pt x="344" y="580"/>
                    <a:pt x="344" y="580"/>
                    <a:pt x="344" y="580"/>
                  </a:cubicBezTo>
                  <a:cubicBezTo>
                    <a:pt x="344" y="883"/>
                    <a:pt x="344" y="883"/>
                    <a:pt x="344" y="883"/>
                  </a:cubicBezTo>
                  <a:cubicBezTo>
                    <a:pt x="314" y="844"/>
                    <a:pt x="278" y="810"/>
                    <a:pt x="238" y="782"/>
                  </a:cubicBezTo>
                  <a:cubicBezTo>
                    <a:pt x="213" y="764"/>
                    <a:pt x="190" y="744"/>
                    <a:pt x="169" y="722"/>
                  </a:cubicBezTo>
                  <a:cubicBezTo>
                    <a:pt x="104" y="647"/>
                    <a:pt x="69" y="551"/>
                    <a:pt x="71" y="452"/>
                  </a:cubicBezTo>
                  <a:cubicBezTo>
                    <a:pt x="74" y="244"/>
                    <a:pt x="246" y="68"/>
                    <a:pt x="446" y="68"/>
                  </a:cubicBezTo>
                  <a:cubicBezTo>
                    <a:pt x="647" y="68"/>
                    <a:pt x="819" y="244"/>
                    <a:pt x="822" y="452"/>
                  </a:cubicBezTo>
                  <a:close/>
                  <a:moveTo>
                    <a:pt x="549" y="512"/>
                  </a:moveTo>
                  <a:cubicBezTo>
                    <a:pt x="549" y="478"/>
                    <a:pt x="549" y="478"/>
                    <a:pt x="549" y="478"/>
                  </a:cubicBezTo>
                  <a:cubicBezTo>
                    <a:pt x="549" y="459"/>
                    <a:pt x="564" y="444"/>
                    <a:pt x="583" y="444"/>
                  </a:cubicBezTo>
                  <a:cubicBezTo>
                    <a:pt x="602" y="444"/>
                    <a:pt x="617" y="459"/>
                    <a:pt x="617" y="478"/>
                  </a:cubicBezTo>
                  <a:cubicBezTo>
                    <a:pt x="617" y="497"/>
                    <a:pt x="602" y="512"/>
                    <a:pt x="583" y="512"/>
                  </a:cubicBezTo>
                  <a:lnTo>
                    <a:pt x="549" y="512"/>
                  </a:lnTo>
                  <a:close/>
                </a:path>
              </a:pathLst>
            </a:custGeom>
            <a:solidFill>
              <a:srgbClr val="F2F2F2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6" name="Google Shape;166;p10"/>
            <p:cNvSpPr/>
            <p:nvPr/>
          </p:nvSpPr>
          <p:spPr>
            <a:xfrm>
              <a:off x="8472488" y="2051051"/>
              <a:ext cx="298450" cy="119063"/>
            </a:xfrm>
            <a:custGeom>
              <a:avLst/>
              <a:gdLst/>
              <a:ahLst/>
              <a:cxnLst/>
              <a:rect l="l" t="t" r="r" b="b"/>
              <a:pathLst>
                <a:path w="171" h="68" extrusionOk="0">
                  <a:moveTo>
                    <a:pt x="34" y="68"/>
                  </a:moveTo>
                  <a:cubicBezTo>
                    <a:pt x="137" y="68"/>
                    <a:pt x="137" y="68"/>
                    <a:pt x="137" y="68"/>
                  </a:cubicBezTo>
                  <a:cubicBezTo>
                    <a:pt x="156" y="68"/>
                    <a:pt x="171" y="53"/>
                    <a:pt x="171" y="34"/>
                  </a:cubicBezTo>
                  <a:cubicBezTo>
                    <a:pt x="171" y="15"/>
                    <a:pt x="156" y="0"/>
                    <a:pt x="137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6" y="0"/>
                    <a:pt x="0" y="15"/>
                    <a:pt x="0" y="34"/>
                  </a:cubicBezTo>
                  <a:cubicBezTo>
                    <a:pt x="0" y="53"/>
                    <a:pt x="16" y="68"/>
                    <a:pt x="34" y="68"/>
                  </a:cubicBezTo>
                  <a:close/>
                </a:path>
              </a:pathLst>
            </a:custGeom>
            <a:solidFill>
              <a:srgbClr val="F2F2F2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7" name="Google Shape;167;p10"/>
            <p:cNvSpPr/>
            <p:nvPr/>
          </p:nvSpPr>
          <p:spPr>
            <a:xfrm>
              <a:off x="8191500" y="1249363"/>
              <a:ext cx="252412" cy="249238"/>
            </a:xfrm>
            <a:custGeom>
              <a:avLst/>
              <a:gdLst/>
              <a:ahLst/>
              <a:cxnLst/>
              <a:rect l="l" t="t" r="r" b="b"/>
              <a:pathLst>
                <a:path w="145" h="143" extrusionOk="0">
                  <a:moveTo>
                    <a:pt x="36" y="143"/>
                  </a:moveTo>
                  <a:cubicBezTo>
                    <a:pt x="46" y="143"/>
                    <a:pt x="54" y="139"/>
                    <a:pt x="61" y="133"/>
                  </a:cubicBezTo>
                  <a:cubicBezTo>
                    <a:pt x="133" y="60"/>
                    <a:pt x="133" y="60"/>
                    <a:pt x="133" y="60"/>
                  </a:cubicBezTo>
                  <a:cubicBezTo>
                    <a:pt x="142" y="52"/>
                    <a:pt x="145" y="39"/>
                    <a:pt x="142" y="27"/>
                  </a:cubicBezTo>
                  <a:cubicBezTo>
                    <a:pt x="139" y="15"/>
                    <a:pt x="130" y="6"/>
                    <a:pt x="118" y="3"/>
                  </a:cubicBezTo>
                  <a:cubicBezTo>
                    <a:pt x="106" y="0"/>
                    <a:pt x="93" y="3"/>
                    <a:pt x="85" y="12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3" y="94"/>
                    <a:pt x="0" y="109"/>
                    <a:pt x="5" y="122"/>
                  </a:cubicBezTo>
                  <a:cubicBezTo>
                    <a:pt x="10" y="134"/>
                    <a:pt x="23" y="143"/>
                    <a:pt x="36" y="143"/>
                  </a:cubicBezTo>
                  <a:close/>
                </a:path>
              </a:pathLst>
            </a:custGeom>
            <a:solidFill>
              <a:srgbClr val="F2F2F2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8" name="Google Shape;168;p10"/>
            <p:cNvSpPr/>
            <p:nvPr/>
          </p:nvSpPr>
          <p:spPr>
            <a:xfrm>
              <a:off x="7523163" y="922338"/>
              <a:ext cx="117475" cy="298450"/>
            </a:xfrm>
            <a:custGeom>
              <a:avLst/>
              <a:gdLst/>
              <a:ahLst/>
              <a:cxnLst/>
              <a:rect l="l" t="t" r="r" b="b"/>
              <a:pathLst>
                <a:path w="68" h="171" extrusionOk="0">
                  <a:moveTo>
                    <a:pt x="34" y="171"/>
                  </a:moveTo>
                  <a:cubicBezTo>
                    <a:pt x="53" y="171"/>
                    <a:pt x="68" y="155"/>
                    <a:pt x="68" y="137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15"/>
                    <a:pt x="53" y="0"/>
                    <a:pt x="34" y="0"/>
                  </a:cubicBezTo>
                  <a:cubicBezTo>
                    <a:pt x="15" y="0"/>
                    <a:pt x="0" y="15"/>
                    <a:pt x="0" y="34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55"/>
                    <a:pt x="15" y="171"/>
                    <a:pt x="34" y="171"/>
                  </a:cubicBezTo>
                  <a:close/>
                </a:path>
              </a:pathLst>
            </a:custGeom>
            <a:solidFill>
              <a:srgbClr val="F2F2F2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9" name="Google Shape;169;p10"/>
            <p:cNvSpPr/>
            <p:nvPr/>
          </p:nvSpPr>
          <p:spPr>
            <a:xfrm>
              <a:off x="6719888" y="1249363"/>
              <a:ext cx="249237" cy="249238"/>
            </a:xfrm>
            <a:custGeom>
              <a:avLst/>
              <a:gdLst/>
              <a:ahLst/>
              <a:cxnLst/>
              <a:rect l="l" t="t" r="r" b="b"/>
              <a:pathLst>
                <a:path w="143" h="143" extrusionOk="0">
                  <a:moveTo>
                    <a:pt x="133" y="133"/>
                  </a:moveTo>
                  <a:cubicBezTo>
                    <a:pt x="140" y="126"/>
                    <a:pt x="143" y="118"/>
                    <a:pt x="143" y="108"/>
                  </a:cubicBezTo>
                  <a:cubicBezTo>
                    <a:pt x="143" y="99"/>
                    <a:pt x="140" y="91"/>
                    <a:pt x="133" y="84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52" y="3"/>
                    <a:pt x="40" y="0"/>
                    <a:pt x="28" y="3"/>
                  </a:cubicBezTo>
                  <a:cubicBezTo>
                    <a:pt x="16" y="6"/>
                    <a:pt x="6" y="15"/>
                    <a:pt x="3" y="27"/>
                  </a:cubicBezTo>
                  <a:cubicBezTo>
                    <a:pt x="0" y="39"/>
                    <a:pt x="4" y="52"/>
                    <a:pt x="13" y="60"/>
                  </a:cubicBezTo>
                  <a:cubicBezTo>
                    <a:pt x="85" y="133"/>
                    <a:pt x="85" y="133"/>
                    <a:pt x="85" y="133"/>
                  </a:cubicBezTo>
                  <a:cubicBezTo>
                    <a:pt x="91" y="139"/>
                    <a:pt x="100" y="143"/>
                    <a:pt x="109" y="143"/>
                  </a:cubicBezTo>
                  <a:cubicBezTo>
                    <a:pt x="118" y="143"/>
                    <a:pt x="127" y="139"/>
                    <a:pt x="133" y="133"/>
                  </a:cubicBezTo>
                  <a:close/>
                </a:path>
              </a:pathLst>
            </a:custGeom>
            <a:solidFill>
              <a:srgbClr val="F2F2F2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0" name="Google Shape;170;p10"/>
            <p:cNvSpPr/>
            <p:nvPr/>
          </p:nvSpPr>
          <p:spPr>
            <a:xfrm>
              <a:off x="6394450" y="2051051"/>
              <a:ext cx="295275" cy="119063"/>
            </a:xfrm>
            <a:custGeom>
              <a:avLst/>
              <a:gdLst/>
              <a:ahLst/>
              <a:cxnLst/>
              <a:rect l="l" t="t" r="r" b="b"/>
              <a:pathLst>
                <a:path w="170" h="68" extrusionOk="0">
                  <a:moveTo>
                    <a:pt x="34" y="0"/>
                  </a:moveTo>
                  <a:cubicBezTo>
                    <a:pt x="15" y="0"/>
                    <a:pt x="0" y="15"/>
                    <a:pt x="0" y="34"/>
                  </a:cubicBezTo>
                  <a:cubicBezTo>
                    <a:pt x="0" y="53"/>
                    <a:pt x="15" y="68"/>
                    <a:pt x="34" y="68"/>
                  </a:cubicBezTo>
                  <a:cubicBezTo>
                    <a:pt x="136" y="68"/>
                    <a:pt x="136" y="68"/>
                    <a:pt x="136" y="68"/>
                  </a:cubicBezTo>
                  <a:cubicBezTo>
                    <a:pt x="155" y="68"/>
                    <a:pt x="170" y="53"/>
                    <a:pt x="170" y="34"/>
                  </a:cubicBezTo>
                  <a:cubicBezTo>
                    <a:pt x="170" y="15"/>
                    <a:pt x="155" y="0"/>
                    <a:pt x="136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F2F2F2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1" name="Google Shape;171;p10"/>
          <p:cNvGrpSpPr/>
          <p:nvPr/>
        </p:nvGrpSpPr>
        <p:grpSpPr>
          <a:xfrm>
            <a:off x="5989755" y="419877"/>
            <a:ext cx="2185986" cy="2182100"/>
            <a:chOff x="5197476" y="919163"/>
            <a:chExt cx="3573462" cy="3567113"/>
          </a:xfrm>
        </p:grpSpPr>
        <p:sp>
          <p:nvSpPr>
            <p:cNvPr id="172" name="Google Shape;172;p10"/>
            <p:cNvSpPr/>
            <p:nvPr/>
          </p:nvSpPr>
          <p:spPr>
            <a:xfrm>
              <a:off x="5197476" y="919163"/>
              <a:ext cx="2974975" cy="3567113"/>
            </a:xfrm>
            <a:custGeom>
              <a:avLst/>
              <a:gdLst/>
              <a:ahLst/>
              <a:cxnLst/>
              <a:rect l="l" t="t" r="r" b="b"/>
              <a:pathLst>
                <a:path w="1709" h="2050" extrusionOk="0">
                  <a:moveTo>
                    <a:pt x="55" y="1278"/>
                  </a:moveTo>
                  <a:cubicBezTo>
                    <a:pt x="66" y="1286"/>
                    <a:pt x="78" y="1293"/>
                    <a:pt x="91" y="1299"/>
                  </a:cubicBezTo>
                  <a:cubicBezTo>
                    <a:pt x="105" y="1306"/>
                    <a:pt x="130" y="1319"/>
                    <a:pt x="132" y="1328"/>
                  </a:cubicBezTo>
                  <a:cubicBezTo>
                    <a:pt x="134" y="1339"/>
                    <a:pt x="133" y="1351"/>
                    <a:pt x="128" y="1362"/>
                  </a:cubicBezTo>
                  <a:cubicBezTo>
                    <a:pt x="123" y="1373"/>
                    <a:pt x="117" y="1383"/>
                    <a:pt x="113" y="1391"/>
                  </a:cubicBezTo>
                  <a:cubicBezTo>
                    <a:pt x="100" y="1413"/>
                    <a:pt x="79" y="1450"/>
                    <a:pt x="111" y="1476"/>
                  </a:cubicBezTo>
                  <a:cubicBezTo>
                    <a:pt x="118" y="1482"/>
                    <a:pt x="131" y="1492"/>
                    <a:pt x="143" y="1501"/>
                  </a:cubicBezTo>
                  <a:cubicBezTo>
                    <a:pt x="134" y="1516"/>
                    <a:pt x="130" y="1533"/>
                    <a:pt x="132" y="1550"/>
                  </a:cubicBezTo>
                  <a:cubicBezTo>
                    <a:pt x="133" y="1564"/>
                    <a:pt x="141" y="1576"/>
                    <a:pt x="152" y="1584"/>
                  </a:cubicBezTo>
                  <a:cubicBezTo>
                    <a:pt x="159" y="1589"/>
                    <a:pt x="168" y="1594"/>
                    <a:pt x="175" y="1599"/>
                  </a:cubicBezTo>
                  <a:cubicBezTo>
                    <a:pt x="196" y="1610"/>
                    <a:pt x="204" y="1615"/>
                    <a:pt x="206" y="1626"/>
                  </a:cubicBezTo>
                  <a:cubicBezTo>
                    <a:pt x="208" y="1640"/>
                    <a:pt x="207" y="1654"/>
                    <a:pt x="203" y="1667"/>
                  </a:cubicBezTo>
                  <a:cubicBezTo>
                    <a:pt x="201" y="1676"/>
                    <a:pt x="199" y="1685"/>
                    <a:pt x="198" y="1694"/>
                  </a:cubicBezTo>
                  <a:cubicBezTo>
                    <a:pt x="194" y="1725"/>
                    <a:pt x="198" y="1757"/>
                    <a:pt x="209" y="1786"/>
                  </a:cubicBezTo>
                  <a:cubicBezTo>
                    <a:pt x="224" y="1841"/>
                    <a:pt x="273" y="1878"/>
                    <a:pt x="330" y="1879"/>
                  </a:cubicBezTo>
                  <a:cubicBezTo>
                    <a:pt x="339" y="1879"/>
                    <a:pt x="348" y="1878"/>
                    <a:pt x="358" y="1876"/>
                  </a:cubicBezTo>
                  <a:cubicBezTo>
                    <a:pt x="455" y="1853"/>
                    <a:pt x="551" y="1824"/>
                    <a:pt x="645" y="1790"/>
                  </a:cubicBezTo>
                  <a:cubicBezTo>
                    <a:pt x="722" y="1835"/>
                    <a:pt x="771" y="1973"/>
                    <a:pt x="784" y="2024"/>
                  </a:cubicBezTo>
                  <a:cubicBezTo>
                    <a:pt x="787" y="2039"/>
                    <a:pt x="801" y="2050"/>
                    <a:pt x="817" y="2050"/>
                  </a:cubicBezTo>
                  <a:cubicBezTo>
                    <a:pt x="1673" y="2048"/>
                    <a:pt x="1673" y="2048"/>
                    <a:pt x="1673" y="2048"/>
                  </a:cubicBezTo>
                  <a:cubicBezTo>
                    <a:pt x="1684" y="2048"/>
                    <a:pt x="1694" y="2042"/>
                    <a:pt x="1701" y="2034"/>
                  </a:cubicBezTo>
                  <a:cubicBezTo>
                    <a:pt x="1707" y="2025"/>
                    <a:pt x="1709" y="2014"/>
                    <a:pt x="1706" y="2003"/>
                  </a:cubicBezTo>
                  <a:cubicBezTo>
                    <a:pt x="1697" y="1980"/>
                    <a:pt x="1686" y="1958"/>
                    <a:pt x="1671" y="1938"/>
                  </a:cubicBezTo>
                  <a:cubicBezTo>
                    <a:pt x="1663" y="1927"/>
                    <a:pt x="1656" y="1914"/>
                    <a:pt x="1649" y="1901"/>
                  </a:cubicBezTo>
                  <a:cubicBezTo>
                    <a:pt x="1634" y="1870"/>
                    <a:pt x="1621" y="1838"/>
                    <a:pt x="1611" y="1804"/>
                  </a:cubicBezTo>
                  <a:cubicBezTo>
                    <a:pt x="1592" y="1739"/>
                    <a:pt x="1578" y="1672"/>
                    <a:pt x="1571" y="1605"/>
                  </a:cubicBezTo>
                  <a:cubicBezTo>
                    <a:pt x="1570" y="1592"/>
                    <a:pt x="1562" y="1581"/>
                    <a:pt x="1550" y="1576"/>
                  </a:cubicBezTo>
                  <a:cubicBezTo>
                    <a:pt x="1539" y="1571"/>
                    <a:pt x="1526" y="1573"/>
                    <a:pt x="1516" y="1581"/>
                  </a:cubicBezTo>
                  <a:cubicBezTo>
                    <a:pt x="1506" y="1588"/>
                    <a:pt x="1501" y="1601"/>
                    <a:pt x="1503" y="1613"/>
                  </a:cubicBezTo>
                  <a:cubicBezTo>
                    <a:pt x="1511" y="1685"/>
                    <a:pt x="1525" y="1756"/>
                    <a:pt x="1546" y="1825"/>
                  </a:cubicBezTo>
                  <a:cubicBezTo>
                    <a:pt x="1557" y="1861"/>
                    <a:pt x="1571" y="1897"/>
                    <a:pt x="1588" y="1931"/>
                  </a:cubicBezTo>
                  <a:cubicBezTo>
                    <a:pt x="1596" y="1947"/>
                    <a:pt x="1604" y="1962"/>
                    <a:pt x="1614" y="1976"/>
                  </a:cubicBezTo>
                  <a:cubicBezTo>
                    <a:pt x="1617" y="1980"/>
                    <a:pt x="1617" y="1980"/>
                    <a:pt x="1617" y="1980"/>
                  </a:cubicBezTo>
                  <a:cubicBezTo>
                    <a:pt x="842" y="1982"/>
                    <a:pt x="842" y="1982"/>
                    <a:pt x="842" y="1982"/>
                  </a:cubicBezTo>
                  <a:cubicBezTo>
                    <a:pt x="820" y="1901"/>
                    <a:pt x="779" y="1826"/>
                    <a:pt x="722" y="1764"/>
                  </a:cubicBezTo>
                  <a:cubicBezTo>
                    <a:pt x="753" y="1753"/>
                    <a:pt x="753" y="1753"/>
                    <a:pt x="753" y="1753"/>
                  </a:cubicBezTo>
                  <a:cubicBezTo>
                    <a:pt x="776" y="1745"/>
                    <a:pt x="793" y="1739"/>
                    <a:pt x="802" y="1736"/>
                  </a:cubicBezTo>
                  <a:cubicBezTo>
                    <a:pt x="948" y="1690"/>
                    <a:pt x="1021" y="1623"/>
                    <a:pt x="1019" y="1538"/>
                  </a:cubicBezTo>
                  <a:cubicBezTo>
                    <a:pt x="1019" y="1529"/>
                    <a:pt x="1016" y="1520"/>
                    <a:pt x="1009" y="1514"/>
                  </a:cubicBezTo>
                  <a:cubicBezTo>
                    <a:pt x="1003" y="1508"/>
                    <a:pt x="994" y="1504"/>
                    <a:pt x="985" y="1505"/>
                  </a:cubicBezTo>
                  <a:cubicBezTo>
                    <a:pt x="966" y="1505"/>
                    <a:pt x="951" y="1521"/>
                    <a:pt x="951" y="1540"/>
                  </a:cubicBezTo>
                  <a:cubicBezTo>
                    <a:pt x="952" y="1575"/>
                    <a:pt x="923" y="1626"/>
                    <a:pt x="781" y="1671"/>
                  </a:cubicBezTo>
                  <a:cubicBezTo>
                    <a:pt x="772" y="1674"/>
                    <a:pt x="754" y="1680"/>
                    <a:pt x="731" y="1688"/>
                  </a:cubicBezTo>
                  <a:cubicBezTo>
                    <a:pt x="705" y="1697"/>
                    <a:pt x="673" y="1709"/>
                    <a:pt x="638" y="1721"/>
                  </a:cubicBezTo>
                  <a:cubicBezTo>
                    <a:pt x="637" y="1721"/>
                    <a:pt x="637" y="1721"/>
                    <a:pt x="637" y="1721"/>
                  </a:cubicBezTo>
                  <a:cubicBezTo>
                    <a:pt x="541" y="1756"/>
                    <a:pt x="443" y="1786"/>
                    <a:pt x="344" y="1809"/>
                  </a:cubicBezTo>
                  <a:cubicBezTo>
                    <a:pt x="312" y="1816"/>
                    <a:pt x="281" y="1796"/>
                    <a:pt x="274" y="1764"/>
                  </a:cubicBezTo>
                  <a:cubicBezTo>
                    <a:pt x="266" y="1745"/>
                    <a:pt x="263" y="1724"/>
                    <a:pt x="266" y="1703"/>
                  </a:cubicBezTo>
                  <a:cubicBezTo>
                    <a:pt x="266" y="1696"/>
                    <a:pt x="268" y="1689"/>
                    <a:pt x="270" y="1682"/>
                  </a:cubicBezTo>
                  <a:cubicBezTo>
                    <a:pt x="277" y="1658"/>
                    <a:pt x="278" y="1633"/>
                    <a:pt x="273" y="1609"/>
                  </a:cubicBezTo>
                  <a:cubicBezTo>
                    <a:pt x="263" y="1578"/>
                    <a:pt x="240" y="1552"/>
                    <a:pt x="209" y="1539"/>
                  </a:cubicBezTo>
                  <a:cubicBezTo>
                    <a:pt x="202" y="1535"/>
                    <a:pt x="202" y="1535"/>
                    <a:pt x="202" y="1535"/>
                  </a:cubicBezTo>
                  <a:cubicBezTo>
                    <a:pt x="206" y="1528"/>
                    <a:pt x="210" y="1521"/>
                    <a:pt x="215" y="1514"/>
                  </a:cubicBezTo>
                  <a:cubicBezTo>
                    <a:pt x="221" y="1507"/>
                    <a:pt x="224" y="1498"/>
                    <a:pt x="222" y="1488"/>
                  </a:cubicBezTo>
                  <a:cubicBezTo>
                    <a:pt x="221" y="1479"/>
                    <a:pt x="216" y="1471"/>
                    <a:pt x="209" y="1465"/>
                  </a:cubicBezTo>
                  <a:cubicBezTo>
                    <a:pt x="201" y="1459"/>
                    <a:pt x="181" y="1445"/>
                    <a:pt x="167" y="1434"/>
                  </a:cubicBezTo>
                  <a:cubicBezTo>
                    <a:pt x="169" y="1431"/>
                    <a:pt x="171" y="1427"/>
                    <a:pt x="172" y="1424"/>
                  </a:cubicBezTo>
                  <a:cubicBezTo>
                    <a:pt x="178" y="1415"/>
                    <a:pt x="184" y="1404"/>
                    <a:pt x="190" y="1391"/>
                  </a:cubicBezTo>
                  <a:cubicBezTo>
                    <a:pt x="201" y="1368"/>
                    <a:pt x="204" y="1341"/>
                    <a:pt x="199" y="1315"/>
                  </a:cubicBezTo>
                  <a:cubicBezTo>
                    <a:pt x="191" y="1273"/>
                    <a:pt x="151" y="1253"/>
                    <a:pt x="122" y="1238"/>
                  </a:cubicBezTo>
                  <a:cubicBezTo>
                    <a:pt x="112" y="1233"/>
                    <a:pt x="103" y="1228"/>
                    <a:pt x="94" y="1222"/>
                  </a:cubicBezTo>
                  <a:cubicBezTo>
                    <a:pt x="86" y="1217"/>
                    <a:pt x="80" y="1211"/>
                    <a:pt x="73" y="1205"/>
                  </a:cubicBezTo>
                  <a:cubicBezTo>
                    <a:pt x="73" y="1200"/>
                    <a:pt x="79" y="1188"/>
                    <a:pt x="105" y="1156"/>
                  </a:cubicBezTo>
                  <a:cubicBezTo>
                    <a:pt x="166" y="1077"/>
                    <a:pt x="218" y="992"/>
                    <a:pt x="261" y="902"/>
                  </a:cubicBezTo>
                  <a:cubicBezTo>
                    <a:pt x="269" y="888"/>
                    <a:pt x="274" y="872"/>
                    <a:pt x="274" y="856"/>
                  </a:cubicBezTo>
                  <a:cubicBezTo>
                    <a:pt x="271" y="822"/>
                    <a:pt x="253" y="790"/>
                    <a:pt x="224" y="771"/>
                  </a:cubicBezTo>
                  <a:cubicBezTo>
                    <a:pt x="211" y="758"/>
                    <a:pt x="198" y="746"/>
                    <a:pt x="196" y="735"/>
                  </a:cubicBezTo>
                  <a:cubicBezTo>
                    <a:pt x="196" y="727"/>
                    <a:pt x="198" y="719"/>
                    <a:pt x="201" y="711"/>
                  </a:cubicBezTo>
                  <a:cubicBezTo>
                    <a:pt x="207" y="697"/>
                    <a:pt x="213" y="682"/>
                    <a:pt x="220" y="668"/>
                  </a:cubicBezTo>
                  <a:cubicBezTo>
                    <a:pt x="234" y="639"/>
                    <a:pt x="245" y="609"/>
                    <a:pt x="253" y="578"/>
                  </a:cubicBezTo>
                  <a:cubicBezTo>
                    <a:pt x="257" y="564"/>
                    <a:pt x="257" y="564"/>
                    <a:pt x="257" y="564"/>
                  </a:cubicBezTo>
                  <a:cubicBezTo>
                    <a:pt x="264" y="529"/>
                    <a:pt x="273" y="496"/>
                    <a:pt x="284" y="463"/>
                  </a:cubicBezTo>
                  <a:cubicBezTo>
                    <a:pt x="311" y="389"/>
                    <a:pt x="353" y="320"/>
                    <a:pt x="407" y="263"/>
                  </a:cubicBezTo>
                  <a:cubicBezTo>
                    <a:pt x="472" y="194"/>
                    <a:pt x="575" y="145"/>
                    <a:pt x="713" y="117"/>
                  </a:cubicBezTo>
                  <a:cubicBezTo>
                    <a:pt x="818" y="94"/>
                    <a:pt x="925" y="79"/>
                    <a:pt x="1033" y="71"/>
                  </a:cubicBezTo>
                  <a:cubicBezTo>
                    <a:pt x="1087" y="68"/>
                    <a:pt x="1141" y="71"/>
                    <a:pt x="1194" y="80"/>
                  </a:cubicBezTo>
                  <a:cubicBezTo>
                    <a:pt x="1212" y="83"/>
                    <a:pt x="1229" y="71"/>
                    <a:pt x="1233" y="52"/>
                  </a:cubicBezTo>
                  <a:cubicBezTo>
                    <a:pt x="1236" y="34"/>
                    <a:pt x="1224" y="17"/>
                    <a:pt x="1206" y="13"/>
                  </a:cubicBezTo>
                  <a:cubicBezTo>
                    <a:pt x="1147" y="3"/>
                    <a:pt x="1088" y="0"/>
                    <a:pt x="1030" y="3"/>
                  </a:cubicBezTo>
                  <a:cubicBezTo>
                    <a:pt x="919" y="11"/>
                    <a:pt x="808" y="27"/>
                    <a:pt x="699" y="50"/>
                  </a:cubicBezTo>
                  <a:cubicBezTo>
                    <a:pt x="546" y="81"/>
                    <a:pt x="434" y="135"/>
                    <a:pt x="357" y="216"/>
                  </a:cubicBezTo>
                  <a:cubicBezTo>
                    <a:pt x="297" y="280"/>
                    <a:pt x="251" y="356"/>
                    <a:pt x="220" y="439"/>
                  </a:cubicBezTo>
                  <a:cubicBezTo>
                    <a:pt x="208" y="475"/>
                    <a:pt x="198" y="511"/>
                    <a:pt x="190" y="548"/>
                  </a:cubicBezTo>
                  <a:cubicBezTo>
                    <a:pt x="187" y="563"/>
                    <a:pt x="187" y="563"/>
                    <a:pt x="187" y="563"/>
                  </a:cubicBezTo>
                  <a:cubicBezTo>
                    <a:pt x="179" y="589"/>
                    <a:pt x="170" y="615"/>
                    <a:pt x="158" y="640"/>
                  </a:cubicBezTo>
                  <a:cubicBezTo>
                    <a:pt x="151" y="656"/>
                    <a:pt x="144" y="671"/>
                    <a:pt x="138" y="688"/>
                  </a:cubicBezTo>
                  <a:cubicBezTo>
                    <a:pt x="130" y="705"/>
                    <a:pt x="127" y="725"/>
                    <a:pt x="128" y="745"/>
                  </a:cubicBezTo>
                  <a:cubicBezTo>
                    <a:pt x="135" y="775"/>
                    <a:pt x="153" y="802"/>
                    <a:pt x="178" y="821"/>
                  </a:cubicBezTo>
                  <a:cubicBezTo>
                    <a:pt x="195" y="836"/>
                    <a:pt x="206" y="847"/>
                    <a:pt x="206" y="856"/>
                  </a:cubicBezTo>
                  <a:cubicBezTo>
                    <a:pt x="205" y="862"/>
                    <a:pt x="203" y="867"/>
                    <a:pt x="200" y="871"/>
                  </a:cubicBezTo>
                  <a:cubicBezTo>
                    <a:pt x="159" y="957"/>
                    <a:pt x="109" y="1039"/>
                    <a:pt x="51" y="1114"/>
                  </a:cubicBezTo>
                  <a:cubicBezTo>
                    <a:pt x="26" y="1144"/>
                    <a:pt x="0" y="1179"/>
                    <a:pt x="6" y="1214"/>
                  </a:cubicBezTo>
                  <a:cubicBezTo>
                    <a:pt x="13" y="1241"/>
                    <a:pt x="31" y="1265"/>
                    <a:pt x="55" y="12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" name="Google Shape;173;p10"/>
            <p:cNvSpPr/>
            <p:nvPr/>
          </p:nvSpPr>
          <p:spPr>
            <a:xfrm>
              <a:off x="5745163" y="1268413"/>
              <a:ext cx="652462" cy="757238"/>
            </a:xfrm>
            <a:custGeom>
              <a:avLst/>
              <a:gdLst/>
              <a:ahLst/>
              <a:cxnLst/>
              <a:rect l="l" t="t" r="r" b="b"/>
              <a:pathLst>
                <a:path w="375" h="435" extrusionOk="0">
                  <a:moveTo>
                    <a:pt x="71" y="408"/>
                  </a:moveTo>
                  <a:cubicBezTo>
                    <a:pt x="75" y="393"/>
                    <a:pt x="75" y="393"/>
                    <a:pt x="75" y="393"/>
                  </a:cubicBezTo>
                  <a:cubicBezTo>
                    <a:pt x="81" y="365"/>
                    <a:pt x="88" y="337"/>
                    <a:pt x="97" y="309"/>
                  </a:cubicBezTo>
                  <a:cubicBezTo>
                    <a:pt x="118" y="252"/>
                    <a:pt x="150" y="200"/>
                    <a:pt x="191" y="156"/>
                  </a:cubicBezTo>
                  <a:cubicBezTo>
                    <a:pt x="235" y="114"/>
                    <a:pt x="289" y="84"/>
                    <a:pt x="348" y="69"/>
                  </a:cubicBezTo>
                  <a:cubicBezTo>
                    <a:pt x="360" y="66"/>
                    <a:pt x="369" y="56"/>
                    <a:pt x="372" y="44"/>
                  </a:cubicBezTo>
                  <a:cubicBezTo>
                    <a:pt x="375" y="32"/>
                    <a:pt x="371" y="20"/>
                    <a:pt x="362" y="11"/>
                  </a:cubicBezTo>
                  <a:cubicBezTo>
                    <a:pt x="353" y="3"/>
                    <a:pt x="340" y="0"/>
                    <a:pt x="328" y="4"/>
                  </a:cubicBezTo>
                  <a:cubicBezTo>
                    <a:pt x="258" y="22"/>
                    <a:pt x="194" y="58"/>
                    <a:pt x="141" y="109"/>
                  </a:cubicBezTo>
                  <a:cubicBezTo>
                    <a:pt x="94" y="160"/>
                    <a:pt x="57" y="220"/>
                    <a:pt x="33" y="286"/>
                  </a:cubicBezTo>
                  <a:cubicBezTo>
                    <a:pt x="23" y="316"/>
                    <a:pt x="15" y="347"/>
                    <a:pt x="8" y="378"/>
                  </a:cubicBezTo>
                  <a:cubicBezTo>
                    <a:pt x="5" y="393"/>
                    <a:pt x="5" y="393"/>
                    <a:pt x="5" y="393"/>
                  </a:cubicBezTo>
                  <a:cubicBezTo>
                    <a:pt x="0" y="411"/>
                    <a:pt x="12" y="430"/>
                    <a:pt x="30" y="434"/>
                  </a:cubicBezTo>
                  <a:cubicBezTo>
                    <a:pt x="33" y="434"/>
                    <a:pt x="35" y="435"/>
                    <a:pt x="38" y="435"/>
                  </a:cubicBezTo>
                  <a:cubicBezTo>
                    <a:pt x="54" y="435"/>
                    <a:pt x="68" y="424"/>
                    <a:pt x="71" y="4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4" name="Google Shape;174;p10"/>
            <p:cNvSpPr/>
            <p:nvPr/>
          </p:nvSpPr>
          <p:spPr>
            <a:xfrm>
              <a:off x="5680075" y="2111376"/>
              <a:ext cx="119062" cy="11747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6805613" y="1338263"/>
              <a:ext cx="1552575" cy="2374900"/>
            </a:xfrm>
            <a:custGeom>
              <a:avLst/>
              <a:gdLst/>
              <a:ahLst/>
              <a:cxnLst/>
              <a:rect l="l" t="t" r="r" b="b"/>
              <a:pathLst>
                <a:path w="892" h="1365" extrusionOk="0">
                  <a:moveTo>
                    <a:pt x="3" y="451"/>
                  </a:moveTo>
                  <a:cubicBezTo>
                    <a:pt x="0" y="567"/>
                    <a:pt x="41" y="680"/>
                    <a:pt x="118" y="768"/>
                  </a:cubicBezTo>
                  <a:cubicBezTo>
                    <a:pt x="142" y="793"/>
                    <a:pt x="168" y="816"/>
                    <a:pt x="196" y="836"/>
                  </a:cubicBezTo>
                  <a:cubicBezTo>
                    <a:pt x="246" y="875"/>
                    <a:pt x="294" y="912"/>
                    <a:pt x="306" y="963"/>
                  </a:cubicBezTo>
                  <a:cubicBezTo>
                    <a:pt x="267" y="978"/>
                    <a:pt x="242" y="1016"/>
                    <a:pt x="242" y="1058"/>
                  </a:cubicBezTo>
                  <a:cubicBezTo>
                    <a:pt x="242" y="1126"/>
                    <a:pt x="242" y="1126"/>
                    <a:pt x="242" y="1126"/>
                  </a:cubicBezTo>
                  <a:cubicBezTo>
                    <a:pt x="242" y="1170"/>
                    <a:pt x="269" y="1208"/>
                    <a:pt x="310" y="1222"/>
                  </a:cubicBezTo>
                  <a:cubicBezTo>
                    <a:pt x="310" y="1229"/>
                    <a:pt x="310" y="1229"/>
                    <a:pt x="310" y="1229"/>
                  </a:cubicBezTo>
                  <a:cubicBezTo>
                    <a:pt x="310" y="1304"/>
                    <a:pt x="371" y="1365"/>
                    <a:pt x="446" y="1365"/>
                  </a:cubicBezTo>
                  <a:cubicBezTo>
                    <a:pt x="522" y="1365"/>
                    <a:pt x="583" y="1304"/>
                    <a:pt x="583" y="1229"/>
                  </a:cubicBezTo>
                  <a:cubicBezTo>
                    <a:pt x="583" y="1222"/>
                    <a:pt x="583" y="1222"/>
                    <a:pt x="583" y="1222"/>
                  </a:cubicBezTo>
                  <a:cubicBezTo>
                    <a:pt x="624" y="1208"/>
                    <a:pt x="651" y="1170"/>
                    <a:pt x="651" y="1126"/>
                  </a:cubicBezTo>
                  <a:cubicBezTo>
                    <a:pt x="651" y="1058"/>
                    <a:pt x="651" y="1058"/>
                    <a:pt x="651" y="1058"/>
                  </a:cubicBezTo>
                  <a:cubicBezTo>
                    <a:pt x="651" y="1016"/>
                    <a:pt x="625" y="978"/>
                    <a:pt x="586" y="963"/>
                  </a:cubicBezTo>
                  <a:cubicBezTo>
                    <a:pt x="599" y="912"/>
                    <a:pt x="646" y="875"/>
                    <a:pt x="696" y="836"/>
                  </a:cubicBezTo>
                  <a:cubicBezTo>
                    <a:pt x="724" y="816"/>
                    <a:pt x="750" y="793"/>
                    <a:pt x="775" y="768"/>
                  </a:cubicBezTo>
                  <a:cubicBezTo>
                    <a:pt x="851" y="680"/>
                    <a:pt x="892" y="567"/>
                    <a:pt x="890" y="451"/>
                  </a:cubicBezTo>
                  <a:cubicBezTo>
                    <a:pt x="889" y="205"/>
                    <a:pt x="692" y="5"/>
                    <a:pt x="446" y="0"/>
                  </a:cubicBezTo>
                  <a:cubicBezTo>
                    <a:pt x="201" y="5"/>
                    <a:pt x="4" y="205"/>
                    <a:pt x="3" y="451"/>
                  </a:cubicBezTo>
                  <a:close/>
                  <a:moveTo>
                    <a:pt x="344" y="512"/>
                  </a:moveTo>
                  <a:cubicBezTo>
                    <a:pt x="310" y="512"/>
                    <a:pt x="310" y="512"/>
                    <a:pt x="310" y="512"/>
                  </a:cubicBezTo>
                  <a:cubicBezTo>
                    <a:pt x="291" y="512"/>
                    <a:pt x="276" y="497"/>
                    <a:pt x="276" y="478"/>
                  </a:cubicBezTo>
                  <a:cubicBezTo>
                    <a:pt x="276" y="459"/>
                    <a:pt x="291" y="444"/>
                    <a:pt x="310" y="444"/>
                  </a:cubicBezTo>
                  <a:cubicBezTo>
                    <a:pt x="329" y="444"/>
                    <a:pt x="344" y="459"/>
                    <a:pt x="344" y="478"/>
                  </a:cubicBezTo>
                  <a:lnTo>
                    <a:pt x="344" y="512"/>
                  </a:lnTo>
                  <a:close/>
                  <a:moveTo>
                    <a:pt x="480" y="956"/>
                  </a:moveTo>
                  <a:cubicBezTo>
                    <a:pt x="412" y="956"/>
                    <a:pt x="412" y="956"/>
                    <a:pt x="412" y="956"/>
                  </a:cubicBezTo>
                  <a:cubicBezTo>
                    <a:pt x="412" y="580"/>
                    <a:pt x="412" y="580"/>
                    <a:pt x="412" y="580"/>
                  </a:cubicBezTo>
                  <a:cubicBezTo>
                    <a:pt x="480" y="580"/>
                    <a:pt x="480" y="580"/>
                    <a:pt x="480" y="580"/>
                  </a:cubicBezTo>
                  <a:lnTo>
                    <a:pt x="480" y="956"/>
                  </a:lnTo>
                  <a:close/>
                  <a:moveTo>
                    <a:pt x="446" y="1297"/>
                  </a:moveTo>
                  <a:cubicBezTo>
                    <a:pt x="409" y="1297"/>
                    <a:pt x="378" y="1266"/>
                    <a:pt x="378" y="1229"/>
                  </a:cubicBezTo>
                  <a:cubicBezTo>
                    <a:pt x="515" y="1229"/>
                    <a:pt x="515" y="1229"/>
                    <a:pt x="515" y="1229"/>
                  </a:cubicBezTo>
                  <a:cubicBezTo>
                    <a:pt x="515" y="1266"/>
                    <a:pt x="484" y="1297"/>
                    <a:pt x="446" y="1297"/>
                  </a:cubicBezTo>
                  <a:close/>
                  <a:moveTo>
                    <a:pt x="583" y="1126"/>
                  </a:moveTo>
                  <a:cubicBezTo>
                    <a:pt x="583" y="1145"/>
                    <a:pt x="568" y="1160"/>
                    <a:pt x="549" y="1160"/>
                  </a:cubicBezTo>
                  <a:cubicBezTo>
                    <a:pt x="344" y="1160"/>
                    <a:pt x="344" y="1160"/>
                    <a:pt x="344" y="1160"/>
                  </a:cubicBezTo>
                  <a:cubicBezTo>
                    <a:pt x="325" y="1160"/>
                    <a:pt x="310" y="1145"/>
                    <a:pt x="310" y="1126"/>
                  </a:cubicBezTo>
                  <a:cubicBezTo>
                    <a:pt x="310" y="1058"/>
                    <a:pt x="310" y="1058"/>
                    <a:pt x="310" y="1058"/>
                  </a:cubicBezTo>
                  <a:cubicBezTo>
                    <a:pt x="310" y="1039"/>
                    <a:pt x="325" y="1024"/>
                    <a:pt x="344" y="1024"/>
                  </a:cubicBezTo>
                  <a:cubicBezTo>
                    <a:pt x="549" y="1024"/>
                    <a:pt x="549" y="1024"/>
                    <a:pt x="549" y="1024"/>
                  </a:cubicBezTo>
                  <a:cubicBezTo>
                    <a:pt x="568" y="1024"/>
                    <a:pt x="583" y="1039"/>
                    <a:pt x="583" y="1058"/>
                  </a:cubicBezTo>
                  <a:lnTo>
                    <a:pt x="583" y="1126"/>
                  </a:lnTo>
                  <a:close/>
                  <a:moveTo>
                    <a:pt x="822" y="452"/>
                  </a:moveTo>
                  <a:cubicBezTo>
                    <a:pt x="824" y="551"/>
                    <a:pt x="789" y="647"/>
                    <a:pt x="724" y="722"/>
                  </a:cubicBezTo>
                  <a:cubicBezTo>
                    <a:pt x="703" y="744"/>
                    <a:pt x="679" y="764"/>
                    <a:pt x="655" y="782"/>
                  </a:cubicBezTo>
                  <a:cubicBezTo>
                    <a:pt x="614" y="810"/>
                    <a:pt x="579" y="844"/>
                    <a:pt x="549" y="883"/>
                  </a:cubicBezTo>
                  <a:cubicBezTo>
                    <a:pt x="549" y="580"/>
                    <a:pt x="549" y="580"/>
                    <a:pt x="549" y="580"/>
                  </a:cubicBezTo>
                  <a:cubicBezTo>
                    <a:pt x="583" y="580"/>
                    <a:pt x="583" y="580"/>
                    <a:pt x="583" y="580"/>
                  </a:cubicBezTo>
                  <a:cubicBezTo>
                    <a:pt x="639" y="580"/>
                    <a:pt x="685" y="534"/>
                    <a:pt x="685" y="478"/>
                  </a:cubicBezTo>
                  <a:cubicBezTo>
                    <a:pt x="685" y="421"/>
                    <a:pt x="639" y="375"/>
                    <a:pt x="583" y="375"/>
                  </a:cubicBezTo>
                  <a:cubicBezTo>
                    <a:pt x="526" y="375"/>
                    <a:pt x="480" y="421"/>
                    <a:pt x="480" y="478"/>
                  </a:cubicBezTo>
                  <a:cubicBezTo>
                    <a:pt x="480" y="512"/>
                    <a:pt x="480" y="512"/>
                    <a:pt x="480" y="512"/>
                  </a:cubicBezTo>
                  <a:cubicBezTo>
                    <a:pt x="412" y="512"/>
                    <a:pt x="412" y="512"/>
                    <a:pt x="412" y="512"/>
                  </a:cubicBezTo>
                  <a:cubicBezTo>
                    <a:pt x="412" y="478"/>
                    <a:pt x="412" y="478"/>
                    <a:pt x="412" y="478"/>
                  </a:cubicBezTo>
                  <a:cubicBezTo>
                    <a:pt x="412" y="421"/>
                    <a:pt x="366" y="375"/>
                    <a:pt x="310" y="375"/>
                  </a:cubicBezTo>
                  <a:cubicBezTo>
                    <a:pt x="253" y="375"/>
                    <a:pt x="207" y="421"/>
                    <a:pt x="207" y="478"/>
                  </a:cubicBezTo>
                  <a:cubicBezTo>
                    <a:pt x="207" y="534"/>
                    <a:pt x="253" y="580"/>
                    <a:pt x="310" y="580"/>
                  </a:cubicBezTo>
                  <a:cubicBezTo>
                    <a:pt x="344" y="580"/>
                    <a:pt x="344" y="580"/>
                    <a:pt x="344" y="580"/>
                  </a:cubicBezTo>
                  <a:cubicBezTo>
                    <a:pt x="344" y="883"/>
                    <a:pt x="344" y="883"/>
                    <a:pt x="344" y="883"/>
                  </a:cubicBezTo>
                  <a:cubicBezTo>
                    <a:pt x="314" y="844"/>
                    <a:pt x="278" y="810"/>
                    <a:pt x="238" y="782"/>
                  </a:cubicBezTo>
                  <a:cubicBezTo>
                    <a:pt x="213" y="764"/>
                    <a:pt x="190" y="744"/>
                    <a:pt x="169" y="722"/>
                  </a:cubicBezTo>
                  <a:cubicBezTo>
                    <a:pt x="104" y="647"/>
                    <a:pt x="69" y="551"/>
                    <a:pt x="71" y="452"/>
                  </a:cubicBezTo>
                  <a:cubicBezTo>
                    <a:pt x="74" y="244"/>
                    <a:pt x="246" y="68"/>
                    <a:pt x="446" y="68"/>
                  </a:cubicBezTo>
                  <a:cubicBezTo>
                    <a:pt x="647" y="68"/>
                    <a:pt x="819" y="244"/>
                    <a:pt x="822" y="452"/>
                  </a:cubicBezTo>
                  <a:close/>
                  <a:moveTo>
                    <a:pt x="549" y="512"/>
                  </a:moveTo>
                  <a:cubicBezTo>
                    <a:pt x="549" y="478"/>
                    <a:pt x="549" y="478"/>
                    <a:pt x="549" y="478"/>
                  </a:cubicBezTo>
                  <a:cubicBezTo>
                    <a:pt x="549" y="459"/>
                    <a:pt x="564" y="444"/>
                    <a:pt x="583" y="444"/>
                  </a:cubicBezTo>
                  <a:cubicBezTo>
                    <a:pt x="602" y="444"/>
                    <a:pt x="617" y="459"/>
                    <a:pt x="617" y="478"/>
                  </a:cubicBezTo>
                  <a:cubicBezTo>
                    <a:pt x="617" y="497"/>
                    <a:pt x="602" y="512"/>
                    <a:pt x="583" y="512"/>
                  </a:cubicBezTo>
                  <a:lnTo>
                    <a:pt x="549" y="5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8472488" y="2051051"/>
              <a:ext cx="298450" cy="119063"/>
            </a:xfrm>
            <a:custGeom>
              <a:avLst/>
              <a:gdLst/>
              <a:ahLst/>
              <a:cxnLst/>
              <a:rect l="l" t="t" r="r" b="b"/>
              <a:pathLst>
                <a:path w="171" h="68" extrusionOk="0">
                  <a:moveTo>
                    <a:pt x="34" y="68"/>
                  </a:moveTo>
                  <a:cubicBezTo>
                    <a:pt x="137" y="68"/>
                    <a:pt x="137" y="68"/>
                    <a:pt x="137" y="68"/>
                  </a:cubicBezTo>
                  <a:cubicBezTo>
                    <a:pt x="156" y="68"/>
                    <a:pt x="171" y="53"/>
                    <a:pt x="171" y="34"/>
                  </a:cubicBezTo>
                  <a:cubicBezTo>
                    <a:pt x="171" y="15"/>
                    <a:pt x="156" y="0"/>
                    <a:pt x="137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6" y="0"/>
                    <a:pt x="0" y="15"/>
                    <a:pt x="0" y="34"/>
                  </a:cubicBezTo>
                  <a:cubicBezTo>
                    <a:pt x="0" y="53"/>
                    <a:pt x="16" y="68"/>
                    <a:pt x="34" y="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8191500" y="1249363"/>
              <a:ext cx="252412" cy="249238"/>
            </a:xfrm>
            <a:custGeom>
              <a:avLst/>
              <a:gdLst/>
              <a:ahLst/>
              <a:cxnLst/>
              <a:rect l="l" t="t" r="r" b="b"/>
              <a:pathLst>
                <a:path w="145" h="143" extrusionOk="0">
                  <a:moveTo>
                    <a:pt x="36" y="143"/>
                  </a:moveTo>
                  <a:cubicBezTo>
                    <a:pt x="46" y="143"/>
                    <a:pt x="54" y="139"/>
                    <a:pt x="61" y="133"/>
                  </a:cubicBezTo>
                  <a:cubicBezTo>
                    <a:pt x="133" y="60"/>
                    <a:pt x="133" y="60"/>
                    <a:pt x="133" y="60"/>
                  </a:cubicBezTo>
                  <a:cubicBezTo>
                    <a:pt x="142" y="52"/>
                    <a:pt x="145" y="39"/>
                    <a:pt x="142" y="27"/>
                  </a:cubicBezTo>
                  <a:cubicBezTo>
                    <a:pt x="139" y="15"/>
                    <a:pt x="130" y="6"/>
                    <a:pt x="118" y="3"/>
                  </a:cubicBezTo>
                  <a:cubicBezTo>
                    <a:pt x="106" y="0"/>
                    <a:pt x="93" y="3"/>
                    <a:pt x="85" y="12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3" y="94"/>
                    <a:pt x="0" y="109"/>
                    <a:pt x="5" y="122"/>
                  </a:cubicBezTo>
                  <a:cubicBezTo>
                    <a:pt x="10" y="134"/>
                    <a:pt x="23" y="143"/>
                    <a:pt x="36" y="1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7523163" y="922338"/>
              <a:ext cx="117475" cy="298450"/>
            </a:xfrm>
            <a:custGeom>
              <a:avLst/>
              <a:gdLst/>
              <a:ahLst/>
              <a:cxnLst/>
              <a:rect l="l" t="t" r="r" b="b"/>
              <a:pathLst>
                <a:path w="68" h="171" extrusionOk="0">
                  <a:moveTo>
                    <a:pt x="34" y="171"/>
                  </a:moveTo>
                  <a:cubicBezTo>
                    <a:pt x="53" y="171"/>
                    <a:pt x="68" y="155"/>
                    <a:pt x="68" y="137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15"/>
                    <a:pt x="53" y="0"/>
                    <a:pt x="34" y="0"/>
                  </a:cubicBezTo>
                  <a:cubicBezTo>
                    <a:pt x="15" y="0"/>
                    <a:pt x="0" y="15"/>
                    <a:pt x="0" y="34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55"/>
                    <a:pt x="15" y="171"/>
                    <a:pt x="34" y="17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6719888" y="1249363"/>
              <a:ext cx="249237" cy="249238"/>
            </a:xfrm>
            <a:custGeom>
              <a:avLst/>
              <a:gdLst/>
              <a:ahLst/>
              <a:cxnLst/>
              <a:rect l="l" t="t" r="r" b="b"/>
              <a:pathLst>
                <a:path w="143" h="143" extrusionOk="0">
                  <a:moveTo>
                    <a:pt x="133" y="133"/>
                  </a:moveTo>
                  <a:cubicBezTo>
                    <a:pt x="140" y="126"/>
                    <a:pt x="143" y="118"/>
                    <a:pt x="143" y="108"/>
                  </a:cubicBezTo>
                  <a:cubicBezTo>
                    <a:pt x="143" y="99"/>
                    <a:pt x="140" y="91"/>
                    <a:pt x="133" y="84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52" y="3"/>
                    <a:pt x="40" y="0"/>
                    <a:pt x="28" y="3"/>
                  </a:cubicBezTo>
                  <a:cubicBezTo>
                    <a:pt x="16" y="6"/>
                    <a:pt x="6" y="15"/>
                    <a:pt x="3" y="27"/>
                  </a:cubicBezTo>
                  <a:cubicBezTo>
                    <a:pt x="0" y="39"/>
                    <a:pt x="4" y="52"/>
                    <a:pt x="13" y="60"/>
                  </a:cubicBezTo>
                  <a:cubicBezTo>
                    <a:pt x="85" y="133"/>
                    <a:pt x="85" y="133"/>
                    <a:pt x="85" y="133"/>
                  </a:cubicBezTo>
                  <a:cubicBezTo>
                    <a:pt x="91" y="139"/>
                    <a:pt x="100" y="143"/>
                    <a:pt x="109" y="143"/>
                  </a:cubicBezTo>
                  <a:cubicBezTo>
                    <a:pt x="118" y="143"/>
                    <a:pt x="127" y="139"/>
                    <a:pt x="133" y="1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6394450" y="2051051"/>
              <a:ext cx="295275" cy="119063"/>
            </a:xfrm>
            <a:custGeom>
              <a:avLst/>
              <a:gdLst/>
              <a:ahLst/>
              <a:cxnLst/>
              <a:rect l="l" t="t" r="r" b="b"/>
              <a:pathLst>
                <a:path w="170" h="68" extrusionOk="0">
                  <a:moveTo>
                    <a:pt x="34" y="0"/>
                  </a:moveTo>
                  <a:cubicBezTo>
                    <a:pt x="15" y="0"/>
                    <a:pt x="0" y="15"/>
                    <a:pt x="0" y="34"/>
                  </a:cubicBezTo>
                  <a:cubicBezTo>
                    <a:pt x="0" y="53"/>
                    <a:pt x="15" y="68"/>
                    <a:pt x="34" y="68"/>
                  </a:cubicBezTo>
                  <a:cubicBezTo>
                    <a:pt x="136" y="68"/>
                    <a:pt x="136" y="68"/>
                    <a:pt x="136" y="68"/>
                  </a:cubicBezTo>
                  <a:cubicBezTo>
                    <a:pt x="155" y="68"/>
                    <a:pt x="170" y="53"/>
                    <a:pt x="170" y="34"/>
                  </a:cubicBezTo>
                  <a:cubicBezTo>
                    <a:pt x="170" y="15"/>
                    <a:pt x="155" y="0"/>
                    <a:pt x="136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81" name="Google Shape;181;p10"/>
          <p:cNvSpPr txBox="1"/>
          <p:nvPr/>
        </p:nvSpPr>
        <p:spPr>
          <a:xfrm>
            <a:off x="1145330" y="987389"/>
            <a:ext cx="3048000" cy="747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en-US" sz="14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Observation#1</a:t>
            </a:r>
            <a:br>
              <a:rPr lang="en-US" sz="14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fact that a resume has not been labeled by a particular competence does not necessarily mean that it does not express that competence. This could explain the gap between the recall and the precision.</a:t>
            </a:r>
            <a:endParaRPr/>
          </a:p>
        </p:txBody>
      </p:sp>
      <p:sp>
        <p:nvSpPr>
          <p:cNvPr id="182" name="Google Shape;182;p10"/>
          <p:cNvSpPr/>
          <p:nvPr/>
        </p:nvSpPr>
        <p:spPr>
          <a:xfrm>
            <a:off x="391341" y="973513"/>
            <a:ext cx="619899" cy="6198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/>
          </a:p>
        </p:txBody>
      </p:sp>
      <p:sp>
        <p:nvSpPr>
          <p:cNvPr id="183" name="Google Shape;183;p10"/>
          <p:cNvSpPr txBox="1"/>
          <p:nvPr/>
        </p:nvSpPr>
        <p:spPr>
          <a:xfrm>
            <a:off x="1143284" y="1999377"/>
            <a:ext cx="3048000" cy="60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None/>
            </a:pPr>
            <a:r>
              <a:rPr lang="en-US" sz="14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Observation#2</a:t>
            </a:r>
            <a:br>
              <a:rPr lang="en-US" sz="14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practice, the precision of the model would be greater than that we evaluated on the test set due to incomplete resumes labeling by experts.</a:t>
            </a:r>
            <a:endParaRPr/>
          </a:p>
        </p:txBody>
      </p:sp>
      <p:sp>
        <p:nvSpPr>
          <p:cNvPr id="184" name="Google Shape;184;p10"/>
          <p:cNvSpPr/>
          <p:nvPr/>
        </p:nvSpPr>
        <p:spPr>
          <a:xfrm>
            <a:off x="381000" y="1874855"/>
            <a:ext cx="619899" cy="61989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/>
          </a:p>
        </p:txBody>
      </p:sp>
      <p:sp>
        <p:nvSpPr>
          <p:cNvPr id="185" name="Google Shape;185;p10"/>
          <p:cNvSpPr txBox="1"/>
          <p:nvPr/>
        </p:nvSpPr>
        <p:spPr>
          <a:xfrm>
            <a:off x="887600" y="2858752"/>
            <a:ext cx="3048000" cy="1024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272967" marR="0" lvl="0" indent="-27296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oto Sans Symbols"/>
              <a:buChar char="▪"/>
            </a:pPr>
            <a:r>
              <a:rPr lang="en-US" sz="14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Observation#3</a:t>
            </a:r>
            <a:br>
              <a:rPr lang="en-US" sz="14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addition, even though a high recall and a high precision are preferable in all cases, in the context of job-resume matching, the recall seems to be more important than the precision because job-matching algorithms are not meant to recruit, but to shortlist the resumes</a:t>
            </a:r>
            <a:endParaRPr/>
          </a:p>
        </p:txBody>
      </p:sp>
      <p:sp>
        <p:nvSpPr>
          <p:cNvPr id="186" name="Google Shape;186;p10"/>
          <p:cNvSpPr/>
          <p:nvPr/>
        </p:nvSpPr>
        <p:spPr>
          <a:xfrm>
            <a:off x="387819" y="2754375"/>
            <a:ext cx="619899" cy="6198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/>
          </a:p>
        </p:txBody>
      </p:sp>
      <p:sp>
        <p:nvSpPr>
          <p:cNvPr id="187" name="Google Shape;187;p10"/>
          <p:cNvSpPr txBox="1"/>
          <p:nvPr/>
        </p:nvSpPr>
        <p:spPr>
          <a:xfrm>
            <a:off x="1143284" y="4133625"/>
            <a:ext cx="3048000" cy="60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Noto Sans Symbols"/>
              <a:buNone/>
            </a:pPr>
            <a:r>
              <a:rPr lang="en-US" sz="14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Observation#4</a:t>
            </a:r>
            <a:br>
              <a:rPr lang="en-US" sz="14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Thus, the fact that a job recommender system fails to select good candidates is more a major concern than the fact that it accidentally selects bad ones.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10"/>
          <p:cNvSpPr/>
          <p:nvPr/>
        </p:nvSpPr>
        <p:spPr>
          <a:xfrm>
            <a:off x="387819" y="3915338"/>
            <a:ext cx="619899" cy="61989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/>
          </a:p>
        </p:txBody>
      </p:sp>
      <p:sp>
        <p:nvSpPr>
          <p:cNvPr id="189" name="Google Shape;189;p10"/>
          <p:cNvSpPr/>
          <p:nvPr/>
        </p:nvSpPr>
        <p:spPr>
          <a:xfrm>
            <a:off x="5702568" y="3374274"/>
            <a:ext cx="3136632" cy="1635876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0" name="Google Shape;19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40076" y="3559693"/>
            <a:ext cx="2913282" cy="1304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"/>
          <p:cNvSpPr txBox="1">
            <a:spLocks noGrp="1"/>
          </p:cNvSpPr>
          <p:nvPr>
            <p:ph type="body" idx="1"/>
          </p:nvPr>
        </p:nvSpPr>
        <p:spPr>
          <a:xfrm>
            <a:off x="387819" y="730530"/>
            <a:ext cx="8368363" cy="329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None/>
            </a:pPr>
            <a:r>
              <a:rPr lang="en-US"/>
              <a:t>The Dataset given in the paper is from </a:t>
            </a:r>
            <a:r>
              <a:rPr lang="en-US" b="1"/>
              <a:t>https://github.com/florex/resume_corpus  </a:t>
            </a:r>
            <a:endParaRPr/>
          </a:p>
          <a:p>
            <a:pPr marL="0" lvl="0" indent="0" algn="l" rtl="0">
              <a:spcBef>
                <a:spcPts val="220"/>
              </a:spcBef>
              <a:spcAft>
                <a:spcPts val="0"/>
              </a:spcAft>
              <a:buClr>
                <a:srgbClr val="7F7F7F"/>
              </a:buClr>
              <a:buSzPts val="1100"/>
              <a:buNone/>
            </a:pPr>
            <a:r>
              <a:rPr lang="en-US"/>
              <a:t>It has three files : </a:t>
            </a:r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52400" y="73276"/>
            <a:ext cx="3521543" cy="505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Roboto"/>
              <a:buNone/>
            </a:pPr>
            <a:r>
              <a:rPr lang="en-US"/>
              <a:t>  Dataset Description    </a:t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370896" y="1769110"/>
            <a:ext cx="2721319" cy="3263012"/>
          </a:xfrm>
          <a:prstGeom prst="roundRect">
            <a:avLst>
              <a:gd name="adj" fmla="val 244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" name="Google Shape;38;p2"/>
          <p:cNvSpPr/>
          <p:nvPr/>
        </p:nvSpPr>
        <p:spPr>
          <a:xfrm>
            <a:off x="3253789" y="1742885"/>
            <a:ext cx="2667000" cy="3263012"/>
          </a:xfrm>
          <a:prstGeom prst="roundRect">
            <a:avLst>
              <a:gd name="adj" fmla="val 244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39;p2"/>
          <p:cNvSpPr/>
          <p:nvPr/>
        </p:nvSpPr>
        <p:spPr>
          <a:xfrm>
            <a:off x="6082363" y="1742885"/>
            <a:ext cx="2680638" cy="3263012"/>
          </a:xfrm>
          <a:prstGeom prst="roundRect">
            <a:avLst>
              <a:gd name="adj" fmla="val 19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40;p2"/>
          <p:cNvSpPr/>
          <p:nvPr/>
        </p:nvSpPr>
        <p:spPr>
          <a:xfrm>
            <a:off x="1228725" y="1136243"/>
            <a:ext cx="971550" cy="97155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41;p2"/>
          <p:cNvSpPr txBox="1"/>
          <p:nvPr/>
        </p:nvSpPr>
        <p:spPr>
          <a:xfrm>
            <a:off x="457200" y="2107793"/>
            <a:ext cx="2495549" cy="1308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resumes_corpus.zip</a:t>
            </a:r>
            <a:br>
              <a:rPr lang="en-US" sz="1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5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This file contains a set of resumes files with the extension ".txt" with the corresponding list of labels in a file with the extension .lab.</a:t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 flipH="1">
            <a:off x="1465504" y="1309138"/>
            <a:ext cx="497992" cy="494494"/>
          </a:xfrm>
          <a:custGeom>
            <a:avLst/>
            <a:gdLst/>
            <a:ahLst/>
            <a:cxnLst/>
            <a:rect l="l" t="t" r="r" b="b"/>
            <a:pathLst>
              <a:path w="3986" h="3956" extrusionOk="0">
                <a:moveTo>
                  <a:pt x="2369" y="419"/>
                </a:moveTo>
                <a:lnTo>
                  <a:pt x="2286" y="421"/>
                </a:lnTo>
                <a:lnTo>
                  <a:pt x="2202" y="430"/>
                </a:lnTo>
                <a:lnTo>
                  <a:pt x="2120" y="444"/>
                </a:lnTo>
                <a:lnTo>
                  <a:pt x="2038" y="465"/>
                </a:lnTo>
                <a:lnTo>
                  <a:pt x="1959" y="490"/>
                </a:lnTo>
                <a:lnTo>
                  <a:pt x="1880" y="521"/>
                </a:lnTo>
                <a:lnTo>
                  <a:pt x="1803" y="559"/>
                </a:lnTo>
                <a:lnTo>
                  <a:pt x="1729" y="602"/>
                </a:lnTo>
                <a:lnTo>
                  <a:pt x="1658" y="651"/>
                </a:lnTo>
                <a:lnTo>
                  <a:pt x="1589" y="705"/>
                </a:lnTo>
                <a:lnTo>
                  <a:pt x="1524" y="765"/>
                </a:lnTo>
                <a:lnTo>
                  <a:pt x="1463" y="830"/>
                </a:lnTo>
                <a:lnTo>
                  <a:pt x="1408" y="898"/>
                </a:lnTo>
                <a:lnTo>
                  <a:pt x="1360" y="969"/>
                </a:lnTo>
                <a:lnTo>
                  <a:pt x="1316" y="1043"/>
                </a:lnTo>
                <a:lnTo>
                  <a:pt x="1278" y="1119"/>
                </a:lnTo>
                <a:lnTo>
                  <a:pt x="1246" y="1197"/>
                </a:lnTo>
                <a:lnTo>
                  <a:pt x="1221" y="1277"/>
                </a:lnTo>
                <a:lnTo>
                  <a:pt x="1200" y="1358"/>
                </a:lnTo>
                <a:lnTo>
                  <a:pt x="1186" y="1439"/>
                </a:lnTo>
                <a:lnTo>
                  <a:pt x="1177" y="1522"/>
                </a:lnTo>
                <a:lnTo>
                  <a:pt x="1175" y="1604"/>
                </a:lnTo>
                <a:lnTo>
                  <a:pt x="1177" y="1688"/>
                </a:lnTo>
                <a:lnTo>
                  <a:pt x="1186" y="1770"/>
                </a:lnTo>
                <a:lnTo>
                  <a:pt x="1200" y="1852"/>
                </a:lnTo>
                <a:lnTo>
                  <a:pt x="1221" y="1933"/>
                </a:lnTo>
                <a:lnTo>
                  <a:pt x="1246" y="2012"/>
                </a:lnTo>
                <a:lnTo>
                  <a:pt x="1278" y="2090"/>
                </a:lnTo>
                <a:lnTo>
                  <a:pt x="1316" y="2166"/>
                </a:lnTo>
                <a:lnTo>
                  <a:pt x="1360" y="2239"/>
                </a:lnTo>
                <a:lnTo>
                  <a:pt x="1408" y="2311"/>
                </a:lnTo>
                <a:lnTo>
                  <a:pt x="1463" y="2379"/>
                </a:lnTo>
                <a:lnTo>
                  <a:pt x="1524" y="2443"/>
                </a:lnTo>
                <a:lnTo>
                  <a:pt x="1589" y="2504"/>
                </a:lnTo>
                <a:lnTo>
                  <a:pt x="1658" y="2558"/>
                </a:lnTo>
                <a:lnTo>
                  <a:pt x="1729" y="2608"/>
                </a:lnTo>
                <a:lnTo>
                  <a:pt x="1803" y="2650"/>
                </a:lnTo>
                <a:lnTo>
                  <a:pt x="1880" y="2687"/>
                </a:lnTo>
                <a:lnTo>
                  <a:pt x="1959" y="2719"/>
                </a:lnTo>
                <a:lnTo>
                  <a:pt x="2038" y="2745"/>
                </a:lnTo>
                <a:lnTo>
                  <a:pt x="2120" y="2765"/>
                </a:lnTo>
                <a:lnTo>
                  <a:pt x="2202" y="2779"/>
                </a:lnTo>
                <a:lnTo>
                  <a:pt x="2286" y="2787"/>
                </a:lnTo>
                <a:lnTo>
                  <a:pt x="2369" y="2791"/>
                </a:lnTo>
                <a:lnTo>
                  <a:pt x="2453" y="2787"/>
                </a:lnTo>
                <a:lnTo>
                  <a:pt x="2536" y="2779"/>
                </a:lnTo>
                <a:lnTo>
                  <a:pt x="2618" y="2765"/>
                </a:lnTo>
                <a:lnTo>
                  <a:pt x="2700" y="2745"/>
                </a:lnTo>
                <a:lnTo>
                  <a:pt x="2780" y="2719"/>
                </a:lnTo>
                <a:lnTo>
                  <a:pt x="2858" y="2687"/>
                </a:lnTo>
                <a:lnTo>
                  <a:pt x="2934" y="2650"/>
                </a:lnTo>
                <a:lnTo>
                  <a:pt x="3009" y="2608"/>
                </a:lnTo>
                <a:lnTo>
                  <a:pt x="3080" y="2558"/>
                </a:lnTo>
                <a:lnTo>
                  <a:pt x="3148" y="2504"/>
                </a:lnTo>
                <a:lnTo>
                  <a:pt x="3214" y="2443"/>
                </a:lnTo>
                <a:lnTo>
                  <a:pt x="3275" y="2379"/>
                </a:lnTo>
                <a:lnTo>
                  <a:pt x="3330" y="2311"/>
                </a:lnTo>
                <a:lnTo>
                  <a:pt x="3378" y="2239"/>
                </a:lnTo>
                <a:lnTo>
                  <a:pt x="3422" y="2166"/>
                </a:lnTo>
                <a:lnTo>
                  <a:pt x="3460" y="2090"/>
                </a:lnTo>
                <a:lnTo>
                  <a:pt x="3491" y="2012"/>
                </a:lnTo>
                <a:lnTo>
                  <a:pt x="3517" y="1933"/>
                </a:lnTo>
                <a:lnTo>
                  <a:pt x="3538" y="1852"/>
                </a:lnTo>
                <a:lnTo>
                  <a:pt x="3552" y="1770"/>
                </a:lnTo>
                <a:lnTo>
                  <a:pt x="3561" y="1688"/>
                </a:lnTo>
                <a:lnTo>
                  <a:pt x="3563" y="1604"/>
                </a:lnTo>
                <a:lnTo>
                  <a:pt x="3561" y="1522"/>
                </a:lnTo>
                <a:lnTo>
                  <a:pt x="3552" y="1439"/>
                </a:lnTo>
                <a:lnTo>
                  <a:pt x="3538" y="1358"/>
                </a:lnTo>
                <a:lnTo>
                  <a:pt x="3517" y="1277"/>
                </a:lnTo>
                <a:lnTo>
                  <a:pt x="3491" y="1197"/>
                </a:lnTo>
                <a:lnTo>
                  <a:pt x="3460" y="1119"/>
                </a:lnTo>
                <a:lnTo>
                  <a:pt x="3422" y="1043"/>
                </a:lnTo>
                <a:lnTo>
                  <a:pt x="3378" y="969"/>
                </a:lnTo>
                <a:lnTo>
                  <a:pt x="3330" y="898"/>
                </a:lnTo>
                <a:lnTo>
                  <a:pt x="3275" y="830"/>
                </a:lnTo>
                <a:lnTo>
                  <a:pt x="3214" y="765"/>
                </a:lnTo>
                <a:lnTo>
                  <a:pt x="3148" y="705"/>
                </a:lnTo>
                <a:lnTo>
                  <a:pt x="3080" y="651"/>
                </a:lnTo>
                <a:lnTo>
                  <a:pt x="3009" y="602"/>
                </a:lnTo>
                <a:lnTo>
                  <a:pt x="2934" y="559"/>
                </a:lnTo>
                <a:lnTo>
                  <a:pt x="2858" y="521"/>
                </a:lnTo>
                <a:lnTo>
                  <a:pt x="2780" y="490"/>
                </a:lnTo>
                <a:lnTo>
                  <a:pt x="2700" y="465"/>
                </a:lnTo>
                <a:lnTo>
                  <a:pt x="2618" y="444"/>
                </a:lnTo>
                <a:lnTo>
                  <a:pt x="2536" y="430"/>
                </a:lnTo>
                <a:lnTo>
                  <a:pt x="2453" y="421"/>
                </a:lnTo>
                <a:lnTo>
                  <a:pt x="2369" y="419"/>
                </a:lnTo>
                <a:close/>
                <a:moveTo>
                  <a:pt x="2369" y="0"/>
                </a:moveTo>
                <a:lnTo>
                  <a:pt x="2465" y="2"/>
                </a:lnTo>
                <a:lnTo>
                  <a:pt x="2560" y="11"/>
                </a:lnTo>
                <a:lnTo>
                  <a:pt x="2655" y="24"/>
                </a:lnTo>
                <a:lnTo>
                  <a:pt x="2748" y="45"/>
                </a:lnTo>
                <a:lnTo>
                  <a:pt x="2842" y="69"/>
                </a:lnTo>
                <a:lnTo>
                  <a:pt x="2933" y="100"/>
                </a:lnTo>
                <a:lnTo>
                  <a:pt x="3023" y="136"/>
                </a:lnTo>
                <a:lnTo>
                  <a:pt x="3111" y="177"/>
                </a:lnTo>
                <a:lnTo>
                  <a:pt x="3197" y="224"/>
                </a:lnTo>
                <a:lnTo>
                  <a:pt x="3280" y="278"/>
                </a:lnTo>
                <a:lnTo>
                  <a:pt x="3360" y="335"/>
                </a:lnTo>
                <a:lnTo>
                  <a:pt x="3438" y="399"/>
                </a:lnTo>
                <a:lnTo>
                  <a:pt x="3513" y="469"/>
                </a:lnTo>
                <a:lnTo>
                  <a:pt x="3583" y="543"/>
                </a:lnTo>
                <a:lnTo>
                  <a:pt x="3647" y="620"/>
                </a:lnTo>
                <a:lnTo>
                  <a:pt x="3705" y="700"/>
                </a:lnTo>
                <a:lnTo>
                  <a:pt x="3759" y="783"/>
                </a:lnTo>
                <a:lnTo>
                  <a:pt x="3806" y="868"/>
                </a:lnTo>
                <a:lnTo>
                  <a:pt x="3849" y="956"/>
                </a:lnTo>
                <a:lnTo>
                  <a:pt x="3885" y="1045"/>
                </a:lnTo>
                <a:lnTo>
                  <a:pt x="3916" y="1136"/>
                </a:lnTo>
                <a:lnTo>
                  <a:pt x="3941" y="1228"/>
                </a:lnTo>
                <a:lnTo>
                  <a:pt x="3961" y="1321"/>
                </a:lnTo>
                <a:lnTo>
                  <a:pt x="3974" y="1415"/>
                </a:lnTo>
                <a:lnTo>
                  <a:pt x="3983" y="1510"/>
                </a:lnTo>
                <a:lnTo>
                  <a:pt x="3986" y="1604"/>
                </a:lnTo>
                <a:lnTo>
                  <a:pt x="3983" y="1700"/>
                </a:lnTo>
                <a:lnTo>
                  <a:pt x="3974" y="1794"/>
                </a:lnTo>
                <a:lnTo>
                  <a:pt x="3961" y="1888"/>
                </a:lnTo>
                <a:lnTo>
                  <a:pt x="3941" y="1981"/>
                </a:lnTo>
                <a:lnTo>
                  <a:pt x="3916" y="2074"/>
                </a:lnTo>
                <a:lnTo>
                  <a:pt x="3885" y="2165"/>
                </a:lnTo>
                <a:lnTo>
                  <a:pt x="3849" y="2254"/>
                </a:lnTo>
                <a:lnTo>
                  <a:pt x="3806" y="2341"/>
                </a:lnTo>
                <a:lnTo>
                  <a:pt x="3759" y="2426"/>
                </a:lnTo>
                <a:lnTo>
                  <a:pt x="3705" y="2509"/>
                </a:lnTo>
                <a:lnTo>
                  <a:pt x="3647" y="2589"/>
                </a:lnTo>
                <a:lnTo>
                  <a:pt x="3583" y="2667"/>
                </a:lnTo>
                <a:lnTo>
                  <a:pt x="3513" y="2740"/>
                </a:lnTo>
                <a:lnTo>
                  <a:pt x="3434" y="2813"/>
                </a:lnTo>
                <a:lnTo>
                  <a:pt x="3353" y="2879"/>
                </a:lnTo>
                <a:lnTo>
                  <a:pt x="3269" y="2941"/>
                </a:lnTo>
                <a:lnTo>
                  <a:pt x="3181" y="2995"/>
                </a:lnTo>
                <a:lnTo>
                  <a:pt x="3092" y="3043"/>
                </a:lnTo>
                <a:lnTo>
                  <a:pt x="3000" y="3086"/>
                </a:lnTo>
                <a:lnTo>
                  <a:pt x="2906" y="3121"/>
                </a:lnTo>
                <a:lnTo>
                  <a:pt x="2812" y="3151"/>
                </a:lnTo>
                <a:lnTo>
                  <a:pt x="2715" y="3175"/>
                </a:lnTo>
                <a:lnTo>
                  <a:pt x="2618" y="3192"/>
                </a:lnTo>
                <a:lnTo>
                  <a:pt x="2520" y="3204"/>
                </a:lnTo>
                <a:lnTo>
                  <a:pt x="2421" y="3209"/>
                </a:lnTo>
                <a:lnTo>
                  <a:pt x="2323" y="3209"/>
                </a:lnTo>
                <a:lnTo>
                  <a:pt x="2224" y="3202"/>
                </a:lnTo>
                <a:lnTo>
                  <a:pt x="2126" y="3188"/>
                </a:lnTo>
                <a:lnTo>
                  <a:pt x="2028" y="3169"/>
                </a:lnTo>
                <a:lnTo>
                  <a:pt x="1932" y="3144"/>
                </a:lnTo>
                <a:lnTo>
                  <a:pt x="1836" y="3112"/>
                </a:lnTo>
                <a:lnTo>
                  <a:pt x="1743" y="3075"/>
                </a:lnTo>
                <a:lnTo>
                  <a:pt x="1650" y="3031"/>
                </a:lnTo>
                <a:lnTo>
                  <a:pt x="1560" y="2982"/>
                </a:lnTo>
                <a:lnTo>
                  <a:pt x="1558" y="2981"/>
                </a:lnTo>
                <a:lnTo>
                  <a:pt x="1550" y="2977"/>
                </a:lnTo>
                <a:lnTo>
                  <a:pt x="1540" y="2975"/>
                </a:lnTo>
                <a:lnTo>
                  <a:pt x="1526" y="2972"/>
                </a:lnTo>
                <a:lnTo>
                  <a:pt x="1510" y="2975"/>
                </a:lnTo>
                <a:lnTo>
                  <a:pt x="1495" y="2981"/>
                </a:lnTo>
                <a:lnTo>
                  <a:pt x="1478" y="2993"/>
                </a:lnTo>
                <a:lnTo>
                  <a:pt x="654" y="3810"/>
                </a:lnTo>
                <a:lnTo>
                  <a:pt x="615" y="3846"/>
                </a:lnTo>
                <a:lnTo>
                  <a:pt x="574" y="3876"/>
                </a:lnTo>
                <a:lnTo>
                  <a:pt x="533" y="3903"/>
                </a:lnTo>
                <a:lnTo>
                  <a:pt x="489" y="3924"/>
                </a:lnTo>
                <a:lnTo>
                  <a:pt x="444" y="3940"/>
                </a:lnTo>
                <a:lnTo>
                  <a:pt x="400" y="3951"/>
                </a:lnTo>
                <a:lnTo>
                  <a:pt x="355" y="3956"/>
                </a:lnTo>
                <a:lnTo>
                  <a:pt x="311" y="3956"/>
                </a:lnTo>
                <a:lnTo>
                  <a:pt x="269" y="3950"/>
                </a:lnTo>
                <a:lnTo>
                  <a:pt x="227" y="3939"/>
                </a:lnTo>
                <a:lnTo>
                  <a:pt x="187" y="3921"/>
                </a:lnTo>
                <a:lnTo>
                  <a:pt x="150" y="3898"/>
                </a:lnTo>
                <a:lnTo>
                  <a:pt x="114" y="3868"/>
                </a:lnTo>
                <a:lnTo>
                  <a:pt x="90" y="3843"/>
                </a:lnTo>
                <a:lnTo>
                  <a:pt x="60" y="3808"/>
                </a:lnTo>
                <a:lnTo>
                  <a:pt x="35" y="3770"/>
                </a:lnTo>
                <a:lnTo>
                  <a:pt x="17" y="3732"/>
                </a:lnTo>
                <a:lnTo>
                  <a:pt x="6" y="3689"/>
                </a:lnTo>
                <a:lnTo>
                  <a:pt x="0" y="3647"/>
                </a:lnTo>
                <a:lnTo>
                  <a:pt x="0" y="3604"/>
                </a:lnTo>
                <a:lnTo>
                  <a:pt x="6" y="3560"/>
                </a:lnTo>
                <a:lnTo>
                  <a:pt x="17" y="3515"/>
                </a:lnTo>
                <a:lnTo>
                  <a:pt x="33" y="3472"/>
                </a:lnTo>
                <a:lnTo>
                  <a:pt x="55" y="3429"/>
                </a:lnTo>
                <a:lnTo>
                  <a:pt x="80" y="3386"/>
                </a:lnTo>
                <a:lnTo>
                  <a:pt x="112" y="3345"/>
                </a:lnTo>
                <a:lnTo>
                  <a:pt x="147" y="3307"/>
                </a:lnTo>
                <a:lnTo>
                  <a:pt x="150" y="3304"/>
                </a:lnTo>
                <a:lnTo>
                  <a:pt x="157" y="3298"/>
                </a:lnTo>
                <a:lnTo>
                  <a:pt x="168" y="3287"/>
                </a:lnTo>
                <a:lnTo>
                  <a:pt x="182" y="3273"/>
                </a:lnTo>
                <a:lnTo>
                  <a:pt x="201" y="3253"/>
                </a:lnTo>
                <a:lnTo>
                  <a:pt x="223" y="3233"/>
                </a:lnTo>
                <a:lnTo>
                  <a:pt x="247" y="3208"/>
                </a:lnTo>
                <a:lnTo>
                  <a:pt x="275" y="3180"/>
                </a:lnTo>
                <a:lnTo>
                  <a:pt x="305" y="3151"/>
                </a:lnTo>
                <a:lnTo>
                  <a:pt x="337" y="3118"/>
                </a:lnTo>
                <a:lnTo>
                  <a:pt x="371" y="3084"/>
                </a:lnTo>
                <a:lnTo>
                  <a:pt x="407" y="3049"/>
                </a:lnTo>
                <a:lnTo>
                  <a:pt x="444" y="3012"/>
                </a:lnTo>
                <a:lnTo>
                  <a:pt x="483" y="2975"/>
                </a:lnTo>
                <a:lnTo>
                  <a:pt x="522" y="2935"/>
                </a:lnTo>
                <a:lnTo>
                  <a:pt x="562" y="2896"/>
                </a:lnTo>
                <a:lnTo>
                  <a:pt x="601" y="2856"/>
                </a:lnTo>
                <a:lnTo>
                  <a:pt x="641" y="2818"/>
                </a:lnTo>
                <a:lnTo>
                  <a:pt x="680" y="2778"/>
                </a:lnTo>
                <a:lnTo>
                  <a:pt x="719" y="2739"/>
                </a:lnTo>
                <a:lnTo>
                  <a:pt x="756" y="2702"/>
                </a:lnTo>
                <a:lnTo>
                  <a:pt x="793" y="2666"/>
                </a:lnTo>
                <a:lnTo>
                  <a:pt x="828" y="2631"/>
                </a:lnTo>
                <a:lnTo>
                  <a:pt x="862" y="2598"/>
                </a:lnTo>
                <a:lnTo>
                  <a:pt x="894" y="2567"/>
                </a:lnTo>
                <a:lnTo>
                  <a:pt x="923" y="2538"/>
                </a:lnTo>
                <a:lnTo>
                  <a:pt x="949" y="2511"/>
                </a:lnTo>
                <a:lnTo>
                  <a:pt x="973" y="2488"/>
                </a:lnTo>
                <a:lnTo>
                  <a:pt x="985" y="2472"/>
                </a:lnTo>
                <a:lnTo>
                  <a:pt x="990" y="2455"/>
                </a:lnTo>
                <a:lnTo>
                  <a:pt x="991" y="2441"/>
                </a:lnTo>
                <a:lnTo>
                  <a:pt x="990" y="2428"/>
                </a:lnTo>
                <a:lnTo>
                  <a:pt x="986" y="2417"/>
                </a:lnTo>
                <a:lnTo>
                  <a:pt x="984" y="2410"/>
                </a:lnTo>
                <a:lnTo>
                  <a:pt x="983" y="2407"/>
                </a:lnTo>
                <a:lnTo>
                  <a:pt x="932" y="2318"/>
                </a:lnTo>
                <a:lnTo>
                  <a:pt x="888" y="2226"/>
                </a:lnTo>
                <a:lnTo>
                  <a:pt x="850" y="2133"/>
                </a:lnTo>
                <a:lnTo>
                  <a:pt x="818" y="2039"/>
                </a:lnTo>
                <a:lnTo>
                  <a:pt x="793" y="1942"/>
                </a:lnTo>
                <a:lnTo>
                  <a:pt x="773" y="1846"/>
                </a:lnTo>
                <a:lnTo>
                  <a:pt x="760" y="1749"/>
                </a:lnTo>
                <a:lnTo>
                  <a:pt x="754" y="1650"/>
                </a:lnTo>
                <a:lnTo>
                  <a:pt x="753" y="1552"/>
                </a:lnTo>
                <a:lnTo>
                  <a:pt x="758" y="1455"/>
                </a:lnTo>
                <a:lnTo>
                  <a:pt x="770" y="1357"/>
                </a:lnTo>
                <a:lnTo>
                  <a:pt x="788" y="1260"/>
                </a:lnTo>
                <a:lnTo>
                  <a:pt x="811" y="1165"/>
                </a:lnTo>
                <a:lnTo>
                  <a:pt x="842" y="1071"/>
                </a:lnTo>
                <a:lnTo>
                  <a:pt x="878" y="978"/>
                </a:lnTo>
                <a:lnTo>
                  <a:pt x="921" y="887"/>
                </a:lnTo>
                <a:lnTo>
                  <a:pt x="969" y="798"/>
                </a:lnTo>
                <a:lnTo>
                  <a:pt x="1024" y="711"/>
                </a:lnTo>
                <a:lnTo>
                  <a:pt x="1085" y="628"/>
                </a:lnTo>
                <a:lnTo>
                  <a:pt x="1152" y="547"/>
                </a:lnTo>
                <a:lnTo>
                  <a:pt x="1226" y="469"/>
                </a:lnTo>
                <a:lnTo>
                  <a:pt x="1300" y="399"/>
                </a:lnTo>
                <a:lnTo>
                  <a:pt x="1378" y="335"/>
                </a:lnTo>
                <a:lnTo>
                  <a:pt x="1458" y="278"/>
                </a:lnTo>
                <a:lnTo>
                  <a:pt x="1542" y="224"/>
                </a:lnTo>
                <a:lnTo>
                  <a:pt x="1627" y="177"/>
                </a:lnTo>
                <a:lnTo>
                  <a:pt x="1716" y="136"/>
                </a:lnTo>
                <a:lnTo>
                  <a:pt x="1806" y="100"/>
                </a:lnTo>
                <a:lnTo>
                  <a:pt x="1897" y="69"/>
                </a:lnTo>
                <a:lnTo>
                  <a:pt x="1989" y="45"/>
                </a:lnTo>
                <a:lnTo>
                  <a:pt x="2083" y="24"/>
                </a:lnTo>
                <a:lnTo>
                  <a:pt x="2178" y="11"/>
                </a:lnTo>
                <a:lnTo>
                  <a:pt x="2274" y="2"/>
                </a:lnTo>
                <a:lnTo>
                  <a:pt x="23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" name="Google Shape;43;p2"/>
          <p:cNvSpPr/>
          <p:nvPr/>
        </p:nvSpPr>
        <p:spPr>
          <a:xfrm>
            <a:off x="4086225" y="1111010"/>
            <a:ext cx="971550" cy="97155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" name="Google Shape;44;p2"/>
          <p:cNvSpPr txBox="1"/>
          <p:nvPr/>
        </p:nvSpPr>
        <p:spPr>
          <a:xfrm>
            <a:off x="3317408" y="2107793"/>
            <a:ext cx="2495549" cy="2278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</a:pPr>
            <a:r>
              <a:rPr lang="en-US" sz="1600" b="1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resumes_sample.zip</a:t>
            </a:r>
            <a:br>
              <a:rPr lang="en-US" sz="1100" b="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50" b="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This file represents the dataset of resumes in a single text file. Each line of the file contains informations about a text resume. Each line has 3 fields separated by ":::". The first field is the reference id of the resume; the second field is the list of occupations separated by ";" ; and the third field is the text resume.</a:t>
            </a: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6925385" y="1124805"/>
            <a:ext cx="971550" cy="97155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" name="Google Shape;46;p2"/>
          <p:cNvSpPr txBox="1"/>
          <p:nvPr/>
        </p:nvSpPr>
        <p:spPr>
          <a:xfrm>
            <a:off x="6168090" y="2107793"/>
            <a:ext cx="2495549" cy="1308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</a:pPr>
            <a:r>
              <a:rPr lang="en-US" sz="1600" b="1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normalized_classes </a:t>
            </a:r>
            <a:br>
              <a:rPr lang="en-US" sz="1100" b="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50" b="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This file contains the associations between the occupations as written by the experts and their corresponding normalized form.</a:t>
            </a:r>
            <a:endParaRPr/>
          </a:p>
        </p:txBody>
      </p:sp>
      <p:grpSp>
        <p:nvGrpSpPr>
          <p:cNvPr id="47" name="Google Shape;47;p2"/>
          <p:cNvGrpSpPr/>
          <p:nvPr/>
        </p:nvGrpSpPr>
        <p:grpSpPr>
          <a:xfrm>
            <a:off x="4294492" y="1343660"/>
            <a:ext cx="541376" cy="425450"/>
            <a:chOff x="-650875" y="1612900"/>
            <a:chExt cx="1482725" cy="1165226"/>
          </a:xfrm>
        </p:grpSpPr>
        <p:sp>
          <p:nvSpPr>
            <p:cNvPr id="48" name="Google Shape;48;p2"/>
            <p:cNvSpPr/>
            <p:nvPr/>
          </p:nvSpPr>
          <p:spPr>
            <a:xfrm>
              <a:off x="-650875" y="1612900"/>
              <a:ext cx="1165225" cy="952500"/>
            </a:xfrm>
            <a:custGeom>
              <a:avLst/>
              <a:gdLst/>
              <a:ahLst/>
              <a:cxnLst/>
              <a:rect l="l" t="t" r="r" b="b"/>
              <a:pathLst>
                <a:path w="2936" h="2402" extrusionOk="0">
                  <a:moveTo>
                    <a:pt x="1468" y="266"/>
                  </a:moveTo>
                  <a:lnTo>
                    <a:pt x="1364" y="270"/>
                  </a:lnTo>
                  <a:lnTo>
                    <a:pt x="1260" y="279"/>
                  </a:lnTo>
                  <a:lnTo>
                    <a:pt x="1160" y="294"/>
                  </a:lnTo>
                  <a:lnTo>
                    <a:pt x="1062" y="315"/>
                  </a:lnTo>
                  <a:lnTo>
                    <a:pt x="965" y="341"/>
                  </a:lnTo>
                  <a:lnTo>
                    <a:pt x="871" y="375"/>
                  </a:lnTo>
                  <a:lnTo>
                    <a:pt x="795" y="407"/>
                  </a:lnTo>
                  <a:lnTo>
                    <a:pt x="723" y="443"/>
                  </a:lnTo>
                  <a:lnTo>
                    <a:pt x="655" y="482"/>
                  </a:lnTo>
                  <a:lnTo>
                    <a:pt x="592" y="524"/>
                  </a:lnTo>
                  <a:lnTo>
                    <a:pt x="533" y="569"/>
                  </a:lnTo>
                  <a:lnTo>
                    <a:pt x="480" y="618"/>
                  </a:lnTo>
                  <a:lnTo>
                    <a:pt x="431" y="669"/>
                  </a:lnTo>
                  <a:lnTo>
                    <a:pt x="387" y="723"/>
                  </a:lnTo>
                  <a:lnTo>
                    <a:pt x="351" y="777"/>
                  </a:lnTo>
                  <a:lnTo>
                    <a:pt x="320" y="833"/>
                  </a:lnTo>
                  <a:lnTo>
                    <a:pt x="297" y="890"/>
                  </a:lnTo>
                  <a:lnTo>
                    <a:pt x="280" y="948"/>
                  </a:lnTo>
                  <a:lnTo>
                    <a:pt x="270" y="1007"/>
                  </a:lnTo>
                  <a:lnTo>
                    <a:pt x="267" y="1067"/>
                  </a:lnTo>
                  <a:lnTo>
                    <a:pt x="270" y="1124"/>
                  </a:lnTo>
                  <a:lnTo>
                    <a:pt x="279" y="1180"/>
                  </a:lnTo>
                  <a:lnTo>
                    <a:pt x="295" y="1235"/>
                  </a:lnTo>
                  <a:lnTo>
                    <a:pt x="317" y="1290"/>
                  </a:lnTo>
                  <a:lnTo>
                    <a:pt x="344" y="1344"/>
                  </a:lnTo>
                  <a:lnTo>
                    <a:pt x="378" y="1398"/>
                  </a:lnTo>
                  <a:lnTo>
                    <a:pt x="416" y="1449"/>
                  </a:lnTo>
                  <a:lnTo>
                    <a:pt x="461" y="1499"/>
                  </a:lnTo>
                  <a:lnTo>
                    <a:pt x="511" y="1545"/>
                  </a:lnTo>
                  <a:lnTo>
                    <a:pt x="565" y="1589"/>
                  </a:lnTo>
                  <a:lnTo>
                    <a:pt x="624" y="1632"/>
                  </a:lnTo>
                  <a:lnTo>
                    <a:pt x="689" y="1672"/>
                  </a:lnTo>
                  <a:lnTo>
                    <a:pt x="891" y="1789"/>
                  </a:lnTo>
                  <a:lnTo>
                    <a:pt x="818" y="1964"/>
                  </a:lnTo>
                  <a:lnTo>
                    <a:pt x="885" y="1923"/>
                  </a:lnTo>
                  <a:lnTo>
                    <a:pt x="947" y="1883"/>
                  </a:lnTo>
                  <a:lnTo>
                    <a:pt x="1039" y="1819"/>
                  </a:lnTo>
                  <a:lnTo>
                    <a:pt x="1149" y="1839"/>
                  </a:lnTo>
                  <a:lnTo>
                    <a:pt x="1257" y="1855"/>
                  </a:lnTo>
                  <a:lnTo>
                    <a:pt x="1364" y="1865"/>
                  </a:lnTo>
                  <a:lnTo>
                    <a:pt x="1468" y="1868"/>
                  </a:lnTo>
                  <a:lnTo>
                    <a:pt x="1574" y="1865"/>
                  </a:lnTo>
                  <a:lnTo>
                    <a:pt x="1677" y="1856"/>
                  </a:lnTo>
                  <a:lnTo>
                    <a:pt x="1777" y="1841"/>
                  </a:lnTo>
                  <a:lnTo>
                    <a:pt x="1875" y="1820"/>
                  </a:lnTo>
                  <a:lnTo>
                    <a:pt x="1971" y="1794"/>
                  </a:lnTo>
                  <a:lnTo>
                    <a:pt x="2065" y="1760"/>
                  </a:lnTo>
                  <a:lnTo>
                    <a:pt x="2142" y="1728"/>
                  </a:lnTo>
                  <a:lnTo>
                    <a:pt x="2215" y="1691"/>
                  </a:lnTo>
                  <a:lnTo>
                    <a:pt x="2282" y="1653"/>
                  </a:lnTo>
                  <a:lnTo>
                    <a:pt x="2345" y="1611"/>
                  </a:lnTo>
                  <a:lnTo>
                    <a:pt x="2403" y="1566"/>
                  </a:lnTo>
                  <a:lnTo>
                    <a:pt x="2457" y="1517"/>
                  </a:lnTo>
                  <a:lnTo>
                    <a:pt x="2506" y="1466"/>
                  </a:lnTo>
                  <a:lnTo>
                    <a:pt x="2549" y="1412"/>
                  </a:lnTo>
                  <a:lnTo>
                    <a:pt x="2586" y="1358"/>
                  </a:lnTo>
                  <a:lnTo>
                    <a:pt x="2616" y="1302"/>
                  </a:lnTo>
                  <a:lnTo>
                    <a:pt x="2640" y="1244"/>
                  </a:lnTo>
                  <a:lnTo>
                    <a:pt x="2656" y="1187"/>
                  </a:lnTo>
                  <a:lnTo>
                    <a:pt x="2666" y="1128"/>
                  </a:lnTo>
                  <a:lnTo>
                    <a:pt x="2670" y="1067"/>
                  </a:lnTo>
                  <a:lnTo>
                    <a:pt x="2666" y="1007"/>
                  </a:lnTo>
                  <a:lnTo>
                    <a:pt x="2656" y="948"/>
                  </a:lnTo>
                  <a:lnTo>
                    <a:pt x="2640" y="890"/>
                  </a:lnTo>
                  <a:lnTo>
                    <a:pt x="2616" y="833"/>
                  </a:lnTo>
                  <a:lnTo>
                    <a:pt x="2586" y="777"/>
                  </a:lnTo>
                  <a:lnTo>
                    <a:pt x="2549" y="723"/>
                  </a:lnTo>
                  <a:lnTo>
                    <a:pt x="2506" y="669"/>
                  </a:lnTo>
                  <a:lnTo>
                    <a:pt x="2457" y="618"/>
                  </a:lnTo>
                  <a:lnTo>
                    <a:pt x="2403" y="569"/>
                  </a:lnTo>
                  <a:lnTo>
                    <a:pt x="2345" y="524"/>
                  </a:lnTo>
                  <a:lnTo>
                    <a:pt x="2282" y="482"/>
                  </a:lnTo>
                  <a:lnTo>
                    <a:pt x="2215" y="443"/>
                  </a:lnTo>
                  <a:lnTo>
                    <a:pt x="2142" y="407"/>
                  </a:lnTo>
                  <a:lnTo>
                    <a:pt x="2065" y="375"/>
                  </a:lnTo>
                  <a:lnTo>
                    <a:pt x="1971" y="341"/>
                  </a:lnTo>
                  <a:lnTo>
                    <a:pt x="1875" y="315"/>
                  </a:lnTo>
                  <a:lnTo>
                    <a:pt x="1777" y="294"/>
                  </a:lnTo>
                  <a:lnTo>
                    <a:pt x="1677" y="279"/>
                  </a:lnTo>
                  <a:lnTo>
                    <a:pt x="1574" y="270"/>
                  </a:lnTo>
                  <a:lnTo>
                    <a:pt x="1468" y="266"/>
                  </a:lnTo>
                  <a:close/>
                  <a:moveTo>
                    <a:pt x="1468" y="0"/>
                  </a:moveTo>
                  <a:lnTo>
                    <a:pt x="1468" y="0"/>
                  </a:lnTo>
                  <a:lnTo>
                    <a:pt x="1582" y="2"/>
                  </a:lnTo>
                  <a:lnTo>
                    <a:pt x="1692" y="11"/>
                  </a:lnTo>
                  <a:lnTo>
                    <a:pt x="1799" y="26"/>
                  </a:lnTo>
                  <a:lnTo>
                    <a:pt x="1904" y="46"/>
                  </a:lnTo>
                  <a:lnTo>
                    <a:pt x="2007" y="72"/>
                  </a:lnTo>
                  <a:lnTo>
                    <a:pt x="2108" y="104"/>
                  </a:lnTo>
                  <a:lnTo>
                    <a:pt x="2206" y="143"/>
                  </a:lnTo>
                  <a:lnTo>
                    <a:pt x="2288" y="180"/>
                  </a:lnTo>
                  <a:lnTo>
                    <a:pt x="2367" y="220"/>
                  </a:lnTo>
                  <a:lnTo>
                    <a:pt x="2439" y="264"/>
                  </a:lnTo>
                  <a:lnTo>
                    <a:pt x="2508" y="311"/>
                  </a:lnTo>
                  <a:lnTo>
                    <a:pt x="2573" y="362"/>
                  </a:lnTo>
                  <a:lnTo>
                    <a:pt x="2633" y="415"/>
                  </a:lnTo>
                  <a:lnTo>
                    <a:pt x="2689" y="472"/>
                  </a:lnTo>
                  <a:lnTo>
                    <a:pt x="2741" y="532"/>
                  </a:lnTo>
                  <a:lnTo>
                    <a:pt x="2786" y="593"/>
                  </a:lnTo>
                  <a:lnTo>
                    <a:pt x="2826" y="657"/>
                  </a:lnTo>
                  <a:lnTo>
                    <a:pt x="2860" y="723"/>
                  </a:lnTo>
                  <a:lnTo>
                    <a:pt x="2887" y="788"/>
                  </a:lnTo>
                  <a:lnTo>
                    <a:pt x="2909" y="856"/>
                  </a:lnTo>
                  <a:lnTo>
                    <a:pt x="2925" y="926"/>
                  </a:lnTo>
                  <a:lnTo>
                    <a:pt x="2934" y="996"/>
                  </a:lnTo>
                  <a:lnTo>
                    <a:pt x="2936" y="1067"/>
                  </a:lnTo>
                  <a:lnTo>
                    <a:pt x="2934" y="1139"/>
                  </a:lnTo>
                  <a:lnTo>
                    <a:pt x="2925" y="1209"/>
                  </a:lnTo>
                  <a:lnTo>
                    <a:pt x="2909" y="1278"/>
                  </a:lnTo>
                  <a:lnTo>
                    <a:pt x="2887" y="1347"/>
                  </a:lnTo>
                  <a:lnTo>
                    <a:pt x="2860" y="1412"/>
                  </a:lnTo>
                  <a:lnTo>
                    <a:pt x="2826" y="1478"/>
                  </a:lnTo>
                  <a:lnTo>
                    <a:pt x="2786" y="1542"/>
                  </a:lnTo>
                  <a:lnTo>
                    <a:pt x="2741" y="1603"/>
                  </a:lnTo>
                  <a:lnTo>
                    <a:pt x="2689" y="1663"/>
                  </a:lnTo>
                  <a:lnTo>
                    <a:pt x="2633" y="1720"/>
                  </a:lnTo>
                  <a:lnTo>
                    <a:pt x="2573" y="1773"/>
                  </a:lnTo>
                  <a:lnTo>
                    <a:pt x="2508" y="1824"/>
                  </a:lnTo>
                  <a:lnTo>
                    <a:pt x="2439" y="1871"/>
                  </a:lnTo>
                  <a:lnTo>
                    <a:pt x="2367" y="1915"/>
                  </a:lnTo>
                  <a:lnTo>
                    <a:pt x="2288" y="1955"/>
                  </a:lnTo>
                  <a:lnTo>
                    <a:pt x="2206" y="1992"/>
                  </a:lnTo>
                  <a:lnTo>
                    <a:pt x="2108" y="2031"/>
                  </a:lnTo>
                  <a:lnTo>
                    <a:pt x="2007" y="2062"/>
                  </a:lnTo>
                  <a:lnTo>
                    <a:pt x="1904" y="2089"/>
                  </a:lnTo>
                  <a:lnTo>
                    <a:pt x="1799" y="2109"/>
                  </a:lnTo>
                  <a:lnTo>
                    <a:pt x="1692" y="2124"/>
                  </a:lnTo>
                  <a:lnTo>
                    <a:pt x="1580" y="2133"/>
                  </a:lnTo>
                  <a:lnTo>
                    <a:pt x="1468" y="2135"/>
                  </a:lnTo>
                  <a:lnTo>
                    <a:pt x="1378" y="2133"/>
                  </a:lnTo>
                  <a:lnTo>
                    <a:pt x="1287" y="2127"/>
                  </a:lnTo>
                  <a:lnTo>
                    <a:pt x="1195" y="2117"/>
                  </a:lnTo>
                  <a:lnTo>
                    <a:pt x="1102" y="2102"/>
                  </a:lnTo>
                  <a:lnTo>
                    <a:pt x="1013" y="2160"/>
                  </a:lnTo>
                  <a:lnTo>
                    <a:pt x="922" y="2213"/>
                  </a:lnTo>
                  <a:lnTo>
                    <a:pt x="827" y="2260"/>
                  </a:lnTo>
                  <a:lnTo>
                    <a:pt x="728" y="2302"/>
                  </a:lnTo>
                  <a:lnTo>
                    <a:pt x="626" y="2338"/>
                  </a:lnTo>
                  <a:lnTo>
                    <a:pt x="522" y="2369"/>
                  </a:lnTo>
                  <a:lnTo>
                    <a:pt x="469" y="2381"/>
                  </a:lnTo>
                  <a:lnTo>
                    <a:pt x="408" y="2391"/>
                  </a:lnTo>
                  <a:lnTo>
                    <a:pt x="343" y="2402"/>
                  </a:lnTo>
                  <a:lnTo>
                    <a:pt x="336" y="2402"/>
                  </a:lnTo>
                  <a:lnTo>
                    <a:pt x="321" y="2401"/>
                  </a:lnTo>
                  <a:lnTo>
                    <a:pt x="306" y="2395"/>
                  </a:lnTo>
                  <a:lnTo>
                    <a:pt x="293" y="2386"/>
                  </a:lnTo>
                  <a:lnTo>
                    <a:pt x="281" y="2373"/>
                  </a:lnTo>
                  <a:lnTo>
                    <a:pt x="273" y="2359"/>
                  </a:lnTo>
                  <a:lnTo>
                    <a:pt x="269" y="2342"/>
                  </a:lnTo>
                  <a:lnTo>
                    <a:pt x="268" y="2335"/>
                  </a:lnTo>
                  <a:lnTo>
                    <a:pt x="267" y="2328"/>
                  </a:lnTo>
                  <a:lnTo>
                    <a:pt x="268" y="2321"/>
                  </a:lnTo>
                  <a:lnTo>
                    <a:pt x="268" y="2314"/>
                  </a:lnTo>
                  <a:lnTo>
                    <a:pt x="270" y="2309"/>
                  </a:lnTo>
                  <a:lnTo>
                    <a:pt x="272" y="2302"/>
                  </a:lnTo>
                  <a:lnTo>
                    <a:pt x="277" y="2292"/>
                  </a:lnTo>
                  <a:lnTo>
                    <a:pt x="278" y="2292"/>
                  </a:lnTo>
                  <a:lnTo>
                    <a:pt x="279" y="2291"/>
                  </a:lnTo>
                  <a:lnTo>
                    <a:pt x="280" y="2288"/>
                  </a:lnTo>
                  <a:lnTo>
                    <a:pt x="283" y="2285"/>
                  </a:lnTo>
                  <a:lnTo>
                    <a:pt x="285" y="2280"/>
                  </a:lnTo>
                  <a:lnTo>
                    <a:pt x="287" y="2276"/>
                  </a:lnTo>
                  <a:lnTo>
                    <a:pt x="289" y="2274"/>
                  </a:lnTo>
                  <a:lnTo>
                    <a:pt x="292" y="2271"/>
                  </a:lnTo>
                  <a:lnTo>
                    <a:pt x="293" y="2270"/>
                  </a:lnTo>
                  <a:lnTo>
                    <a:pt x="293" y="2270"/>
                  </a:lnTo>
                  <a:lnTo>
                    <a:pt x="294" y="2270"/>
                  </a:lnTo>
                  <a:lnTo>
                    <a:pt x="295" y="2269"/>
                  </a:lnTo>
                  <a:lnTo>
                    <a:pt x="297" y="2267"/>
                  </a:lnTo>
                  <a:lnTo>
                    <a:pt x="300" y="2263"/>
                  </a:lnTo>
                  <a:lnTo>
                    <a:pt x="303" y="2260"/>
                  </a:lnTo>
                  <a:lnTo>
                    <a:pt x="305" y="2255"/>
                  </a:lnTo>
                  <a:lnTo>
                    <a:pt x="307" y="2252"/>
                  </a:lnTo>
                  <a:lnTo>
                    <a:pt x="310" y="2251"/>
                  </a:lnTo>
                  <a:lnTo>
                    <a:pt x="311" y="2250"/>
                  </a:lnTo>
                  <a:lnTo>
                    <a:pt x="311" y="2250"/>
                  </a:lnTo>
                  <a:lnTo>
                    <a:pt x="318" y="2242"/>
                  </a:lnTo>
                  <a:lnTo>
                    <a:pt x="328" y="2230"/>
                  </a:lnTo>
                  <a:lnTo>
                    <a:pt x="341" y="2216"/>
                  </a:lnTo>
                  <a:lnTo>
                    <a:pt x="359" y="2197"/>
                  </a:lnTo>
                  <a:lnTo>
                    <a:pt x="381" y="2174"/>
                  </a:lnTo>
                  <a:lnTo>
                    <a:pt x="399" y="2153"/>
                  </a:lnTo>
                  <a:lnTo>
                    <a:pt x="413" y="2136"/>
                  </a:lnTo>
                  <a:lnTo>
                    <a:pt x="425" y="2120"/>
                  </a:lnTo>
                  <a:lnTo>
                    <a:pt x="441" y="2100"/>
                  </a:lnTo>
                  <a:lnTo>
                    <a:pt x="459" y="2076"/>
                  </a:lnTo>
                  <a:lnTo>
                    <a:pt x="488" y="2036"/>
                  </a:lnTo>
                  <a:lnTo>
                    <a:pt x="512" y="1996"/>
                  </a:lnTo>
                  <a:lnTo>
                    <a:pt x="533" y="1952"/>
                  </a:lnTo>
                  <a:lnTo>
                    <a:pt x="555" y="1904"/>
                  </a:lnTo>
                  <a:lnTo>
                    <a:pt x="483" y="1859"/>
                  </a:lnTo>
                  <a:lnTo>
                    <a:pt x="416" y="1813"/>
                  </a:lnTo>
                  <a:lnTo>
                    <a:pt x="354" y="1763"/>
                  </a:lnTo>
                  <a:lnTo>
                    <a:pt x="295" y="1710"/>
                  </a:lnTo>
                  <a:lnTo>
                    <a:pt x="242" y="1654"/>
                  </a:lnTo>
                  <a:lnTo>
                    <a:pt x="193" y="1596"/>
                  </a:lnTo>
                  <a:lnTo>
                    <a:pt x="149" y="1535"/>
                  </a:lnTo>
                  <a:lnTo>
                    <a:pt x="109" y="1471"/>
                  </a:lnTo>
                  <a:lnTo>
                    <a:pt x="76" y="1407"/>
                  </a:lnTo>
                  <a:lnTo>
                    <a:pt x="49" y="1342"/>
                  </a:lnTo>
                  <a:lnTo>
                    <a:pt x="27" y="1275"/>
                  </a:lnTo>
                  <a:lnTo>
                    <a:pt x="12" y="1207"/>
                  </a:lnTo>
                  <a:lnTo>
                    <a:pt x="3" y="1138"/>
                  </a:lnTo>
                  <a:lnTo>
                    <a:pt x="0" y="1067"/>
                  </a:lnTo>
                  <a:lnTo>
                    <a:pt x="3" y="996"/>
                  </a:lnTo>
                  <a:lnTo>
                    <a:pt x="12" y="926"/>
                  </a:lnTo>
                  <a:lnTo>
                    <a:pt x="27" y="856"/>
                  </a:lnTo>
                  <a:lnTo>
                    <a:pt x="49" y="788"/>
                  </a:lnTo>
                  <a:lnTo>
                    <a:pt x="77" y="723"/>
                  </a:lnTo>
                  <a:lnTo>
                    <a:pt x="110" y="657"/>
                  </a:lnTo>
                  <a:lnTo>
                    <a:pt x="150" y="593"/>
                  </a:lnTo>
                  <a:lnTo>
                    <a:pt x="196" y="532"/>
                  </a:lnTo>
                  <a:lnTo>
                    <a:pt x="247" y="472"/>
                  </a:lnTo>
                  <a:lnTo>
                    <a:pt x="303" y="415"/>
                  </a:lnTo>
                  <a:lnTo>
                    <a:pt x="363" y="362"/>
                  </a:lnTo>
                  <a:lnTo>
                    <a:pt x="428" y="311"/>
                  </a:lnTo>
                  <a:lnTo>
                    <a:pt x="497" y="264"/>
                  </a:lnTo>
                  <a:lnTo>
                    <a:pt x="571" y="220"/>
                  </a:lnTo>
                  <a:lnTo>
                    <a:pt x="649" y="180"/>
                  </a:lnTo>
                  <a:lnTo>
                    <a:pt x="731" y="143"/>
                  </a:lnTo>
                  <a:lnTo>
                    <a:pt x="829" y="104"/>
                  </a:lnTo>
                  <a:lnTo>
                    <a:pt x="929" y="72"/>
                  </a:lnTo>
                  <a:lnTo>
                    <a:pt x="1032" y="46"/>
                  </a:lnTo>
                  <a:lnTo>
                    <a:pt x="1138" y="26"/>
                  </a:lnTo>
                  <a:lnTo>
                    <a:pt x="1246" y="11"/>
                  </a:lnTo>
                  <a:lnTo>
                    <a:pt x="1356" y="2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141288" y="1909763"/>
              <a:ext cx="973138" cy="868363"/>
            </a:xfrm>
            <a:custGeom>
              <a:avLst/>
              <a:gdLst/>
              <a:ahLst/>
              <a:cxnLst/>
              <a:rect l="l" t="t" r="r" b="b"/>
              <a:pathLst>
                <a:path w="2453" h="2186" extrusionOk="0">
                  <a:moveTo>
                    <a:pt x="1871" y="0"/>
                  </a:moveTo>
                  <a:lnTo>
                    <a:pt x="1946" y="44"/>
                  </a:lnTo>
                  <a:lnTo>
                    <a:pt x="2016" y="91"/>
                  </a:lnTo>
                  <a:lnTo>
                    <a:pt x="2081" y="142"/>
                  </a:lnTo>
                  <a:lnTo>
                    <a:pt x="2142" y="194"/>
                  </a:lnTo>
                  <a:lnTo>
                    <a:pt x="2199" y="251"/>
                  </a:lnTo>
                  <a:lnTo>
                    <a:pt x="2250" y="310"/>
                  </a:lnTo>
                  <a:lnTo>
                    <a:pt x="2297" y="372"/>
                  </a:lnTo>
                  <a:lnTo>
                    <a:pt x="2339" y="435"/>
                  </a:lnTo>
                  <a:lnTo>
                    <a:pt x="2374" y="501"/>
                  </a:lnTo>
                  <a:lnTo>
                    <a:pt x="2402" y="569"/>
                  </a:lnTo>
                  <a:lnTo>
                    <a:pt x="2425" y="637"/>
                  </a:lnTo>
                  <a:lnTo>
                    <a:pt x="2441" y="708"/>
                  </a:lnTo>
                  <a:lnTo>
                    <a:pt x="2450" y="779"/>
                  </a:lnTo>
                  <a:lnTo>
                    <a:pt x="2453" y="852"/>
                  </a:lnTo>
                  <a:lnTo>
                    <a:pt x="2451" y="922"/>
                  </a:lnTo>
                  <a:lnTo>
                    <a:pt x="2442" y="991"/>
                  </a:lnTo>
                  <a:lnTo>
                    <a:pt x="2426" y="1059"/>
                  </a:lnTo>
                  <a:lnTo>
                    <a:pt x="2406" y="1126"/>
                  </a:lnTo>
                  <a:lnTo>
                    <a:pt x="2378" y="1192"/>
                  </a:lnTo>
                  <a:lnTo>
                    <a:pt x="2344" y="1257"/>
                  </a:lnTo>
                  <a:lnTo>
                    <a:pt x="2306" y="1319"/>
                  </a:lnTo>
                  <a:lnTo>
                    <a:pt x="2261" y="1381"/>
                  </a:lnTo>
                  <a:lnTo>
                    <a:pt x="2212" y="1438"/>
                  </a:lnTo>
                  <a:lnTo>
                    <a:pt x="2158" y="1494"/>
                  </a:lnTo>
                  <a:lnTo>
                    <a:pt x="2100" y="1546"/>
                  </a:lnTo>
                  <a:lnTo>
                    <a:pt x="2038" y="1596"/>
                  </a:lnTo>
                  <a:lnTo>
                    <a:pt x="1971" y="1644"/>
                  </a:lnTo>
                  <a:lnTo>
                    <a:pt x="1898" y="1688"/>
                  </a:lnTo>
                  <a:lnTo>
                    <a:pt x="1920" y="1736"/>
                  </a:lnTo>
                  <a:lnTo>
                    <a:pt x="1942" y="1780"/>
                  </a:lnTo>
                  <a:lnTo>
                    <a:pt x="1965" y="1821"/>
                  </a:lnTo>
                  <a:lnTo>
                    <a:pt x="1994" y="1860"/>
                  </a:lnTo>
                  <a:lnTo>
                    <a:pt x="2012" y="1884"/>
                  </a:lnTo>
                  <a:lnTo>
                    <a:pt x="2028" y="1904"/>
                  </a:lnTo>
                  <a:lnTo>
                    <a:pt x="2040" y="1921"/>
                  </a:lnTo>
                  <a:lnTo>
                    <a:pt x="2054" y="1938"/>
                  </a:lnTo>
                  <a:lnTo>
                    <a:pt x="2072" y="1958"/>
                  </a:lnTo>
                  <a:lnTo>
                    <a:pt x="2095" y="1982"/>
                  </a:lnTo>
                  <a:lnTo>
                    <a:pt x="2112" y="2000"/>
                  </a:lnTo>
                  <a:lnTo>
                    <a:pt x="2125" y="2015"/>
                  </a:lnTo>
                  <a:lnTo>
                    <a:pt x="2136" y="2026"/>
                  </a:lnTo>
                  <a:lnTo>
                    <a:pt x="2142" y="2034"/>
                  </a:lnTo>
                  <a:lnTo>
                    <a:pt x="2145" y="2036"/>
                  </a:lnTo>
                  <a:lnTo>
                    <a:pt x="2148" y="2040"/>
                  </a:lnTo>
                  <a:lnTo>
                    <a:pt x="2151" y="2043"/>
                  </a:lnTo>
                  <a:lnTo>
                    <a:pt x="2155" y="2048"/>
                  </a:lnTo>
                  <a:lnTo>
                    <a:pt x="2158" y="2051"/>
                  </a:lnTo>
                  <a:lnTo>
                    <a:pt x="2160" y="2053"/>
                  </a:lnTo>
                  <a:lnTo>
                    <a:pt x="2163" y="2057"/>
                  </a:lnTo>
                  <a:lnTo>
                    <a:pt x="2166" y="2060"/>
                  </a:lnTo>
                  <a:lnTo>
                    <a:pt x="2168" y="2065"/>
                  </a:lnTo>
                  <a:lnTo>
                    <a:pt x="2172" y="2069"/>
                  </a:lnTo>
                  <a:lnTo>
                    <a:pt x="2174" y="2073"/>
                  </a:lnTo>
                  <a:lnTo>
                    <a:pt x="2176" y="2076"/>
                  </a:lnTo>
                  <a:lnTo>
                    <a:pt x="2181" y="2086"/>
                  </a:lnTo>
                  <a:lnTo>
                    <a:pt x="2182" y="2087"/>
                  </a:lnTo>
                  <a:lnTo>
                    <a:pt x="2182" y="2090"/>
                  </a:lnTo>
                  <a:lnTo>
                    <a:pt x="2184" y="2093"/>
                  </a:lnTo>
                  <a:lnTo>
                    <a:pt x="2185" y="2099"/>
                  </a:lnTo>
                  <a:lnTo>
                    <a:pt x="2187" y="2103"/>
                  </a:lnTo>
                  <a:lnTo>
                    <a:pt x="2188" y="2107"/>
                  </a:lnTo>
                  <a:lnTo>
                    <a:pt x="2188" y="2110"/>
                  </a:lnTo>
                  <a:lnTo>
                    <a:pt x="2188" y="2111"/>
                  </a:lnTo>
                  <a:lnTo>
                    <a:pt x="2187" y="2112"/>
                  </a:lnTo>
                  <a:lnTo>
                    <a:pt x="2185" y="2113"/>
                  </a:lnTo>
                  <a:lnTo>
                    <a:pt x="2184" y="2116"/>
                  </a:lnTo>
                  <a:lnTo>
                    <a:pt x="2184" y="2120"/>
                  </a:lnTo>
                  <a:lnTo>
                    <a:pt x="2184" y="2126"/>
                  </a:lnTo>
                  <a:lnTo>
                    <a:pt x="2179" y="2144"/>
                  </a:lnTo>
                  <a:lnTo>
                    <a:pt x="2170" y="2159"/>
                  </a:lnTo>
                  <a:lnTo>
                    <a:pt x="2157" y="2171"/>
                  </a:lnTo>
                  <a:lnTo>
                    <a:pt x="2143" y="2180"/>
                  </a:lnTo>
                  <a:lnTo>
                    <a:pt x="2128" y="2185"/>
                  </a:lnTo>
                  <a:lnTo>
                    <a:pt x="2112" y="2186"/>
                  </a:lnTo>
                  <a:lnTo>
                    <a:pt x="2045" y="2176"/>
                  </a:lnTo>
                  <a:lnTo>
                    <a:pt x="1986" y="2165"/>
                  </a:lnTo>
                  <a:lnTo>
                    <a:pt x="1932" y="2153"/>
                  </a:lnTo>
                  <a:lnTo>
                    <a:pt x="1827" y="2123"/>
                  </a:lnTo>
                  <a:lnTo>
                    <a:pt x="1725" y="2086"/>
                  </a:lnTo>
                  <a:lnTo>
                    <a:pt x="1626" y="2044"/>
                  </a:lnTo>
                  <a:lnTo>
                    <a:pt x="1532" y="1997"/>
                  </a:lnTo>
                  <a:lnTo>
                    <a:pt x="1440" y="1944"/>
                  </a:lnTo>
                  <a:lnTo>
                    <a:pt x="1353" y="1885"/>
                  </a:lnTo>
                  <a:lnTo>
                    <a:pt x="1259" y="1900"/>
                  </a:lnTo>
                  <a:lnTo>
                    <a:pt x="1167" y="1910"/>
                  </a:lnTo>
                  <a:lnTo>
                    <a:pt x="1076" y="1917"/>
                  </a:lnTo>
                  <a:lnTo>
                    <a:pt x="985" y="1919"/>
                  </a:lnTo>
                  <a:lnTo>
                    <a:pt x="874" y="1916"/>
                  </a:lnTo>
                  <a:lnTo>
                    <a:pt x="765" y="1908"/>
                  </a:lnTo>
                  <a:lnTo>
                    <a:pt x="659" y="1895"/>
                  </a:lnTo>
                  <a:lnTo>
                    <a:pt x="556" y="1875"/>
                  </a:lnTo>
                  <a:lnTo>
                    <a:pt x="456" y="1850"/>
                  </a:lnTo>
                  <a:lnTo>
                    <a:pt x="360" y="1820"/>
                  </a:lnTo>
                  <a:lnTo>
                    <a:pt x="266" y="1784"/>
                  </a:lnTo>
                  <a:lnTo>
                    <a:pt x="174" y="1744"/>
                  </a:lnTo>
                  <a:lnTo>
                    <a:pt x="87" y="1696"/>
                  </a:lnTo>
                  <a:lnTo>
                    <a:pt x="0" y="1644"/>
                  </a:lnTo>
                  <a:lnTo>
                    <a:pt x="57" y="1647"/>
                  </a:lnTo>
                  <a:lnTo>
                    <a:pt x="107" y="1651"/>
                  </a:lnTo>
                  <a:lnTo>
                    <a:pt x="149" y="1652"/>
                  </a:lnTo>
                  <a:lnTo>
                    <a:pt x="184" y="1652"/>
                  </a:lnTo>
                  <a:lnTo>
                    <a:pt x="295" y="1649"/>
                  </a:lnTo>
                  <a:lnTo>
                    <a:pt x="405" y="1641"/>
                  </a:lnTo>
                  <a:lnTo>
                    <a:pt x="513" y="1629"/>
                  </a:lnTo>
                  <a:lnTo>
                    <a:pt x="620" y="1611"/>
                  </a:lnTo>
                  <a:lnTo>
                    <a:pt x="725" y="1587"/>
                  </a:lnTo>
                  <a:lnTo>
                    <a:pt x="829" y="1559"/>
                  </a:lnTo>
                  <a:lnTo>
                    <a:pt x="929" y="1525"/>
                  </a:lnTo>
                  <a:lnTo>
                    <a:pt x="1027" y="1487"/>
                  </a:lnTo>
                  <a:lnTo>
                    <a:pt x="1121" y="1444"/>
                  </a:lnTo>
                  <a:lnTo>
                    <a:pt x="1211" y="1398"/>
                  </a:lnTo>
                  <a:lnTo>
                    <a:pt x="1297" y="1345"/>
                  </a:lnTo>
                  <a:lnTo>
                    <a:pt x="1380" y="1290"/>
                  </a:lnTo>
                  <a:lnTo>
                    <a:pt x="1451" y="1233"/>
                  </a:lnTo>
                  <a:lnTo>
                    <a:pt x="1518" y="1175"/>
                  </a:lnTo>
                  <a:lnTo>
                    <a:pt x="1581" y="1114"/>
                  </a:lnTo>
                  <a:lnTo>
                    <a:pt x="1637" y="1050"/>
                  </a:lnTo>
                  <a:lnTo>
                    <a:pt x="1690" y="986"/>
                  </a:lnTo>
                  <a:lnTo>
                    <a:pt x="1737" y="918"/>
                  </a:lnTo>
                  <a:lnTo>
                    <a:pt x="1780" y="847"/>
                  </a:lnTo>
                  <a:lnTo>
                    <a:pt x="1817" y="775"/>
                  </a:lnTo>
                  <a:lnTo>
                    <a:pt x="1848" y="702"/>
                  </a:lnTo>
                  <a:lnTo>
                    <a:pt x="1875" y="627"/>
                  </a:lnTo>
                  <a:lnTo>
                    <a:pt x="1894" y="551"/>
                  </a:lnTo>
                  <a:lnTo>
                    <a:pt x="1909" y="475"/>
                  </a:lnTo>
                  <a:lnTo>
                    <a:pt x="1917" y="397"/>
                  </a:lnTo>
                  <a:lnTo>
                    <a:pt x="1920" y="317"/>
                  </a:lnTo>
                  <a:lnTo>
                    <a:pt x="1917" y="237"/>
                  </a:lnTo>
                  <a:lnTo>
                    <a:pt x="1907" y="157"/>
                  </a:lnTo>
                  <a:lnTo>
                    <a:pt x="1893" y="79"/>
                  </a:lnTo>
                  <a:lnTo>
                    <a:pt x="18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7254588" y="1332614"/>
            <a:ext cx="322552" cy="447542"/>
            <a:chOff x="-447675" y="2074863"/>
            <a:chExt cx="762000" cy="1057276"/>
          </a:xfrm>
        </p:grpSpPr>
        <p:sp>
          <p:nvSpPr>
            <p:cNvPr id="51" name="Google Shape;51;p2"/>
            <p:cNvSpPr/>
            <p:nvPr/>
          </p:nvSpPr>
          <p:spPr>
            <a:xfrm>
              <a:off x="-209550" y="2867026"/>
              <a:ext cx="263525" cy="265113"/>
            </a:xfrm>
            <a:custGeom>
              <a:avLst/>
              <a:gdLst/>
              <a:ahLst/>
              <a:cxnLst/>
              <a:rect l="l" t="t" r="r" b="b"/>
              <a:pathLst>
                <a:path w="831" h="832" extrusionOk="0">
                  <a:moveTo>
                    <a:pt x="104" y="0"/>
                  </a:moveTo>
                  <a:lnTo>
                    <a:pt x="727" y="0"/>
                  </a:lnTo>
                  <a:lnTo>
                    <a:pt x="747" y="2"/>
                  </a:lnTo>
                  <a:lnTo>
                    <a:pt x="766" y="8"/>
                  </a:lnTo>
                  <a:lnTo>
                    <a:pt x="783" y="17"/>
                  </a:lnTo>
                  <a:lnTo>
                    <a:pt x="799" y="32"/>
                  </a:lnTo>
                  <a:lnTo>
                    <a:pt x="814" y="48"/>
                  </a:lnTo>
                  <a:lnTo>
                    <a:pt x="823" y="66"/>
                  </a:lnTo>
                  <a:lnTo>
                    <a:pt x="829" y="84"/>
                  </a:lnTo>
                  <a:lnTo>
                    <a:pt x="831" y="105"/>
                  </a:lnTo>
                  <a:lnTo>
                    <a:pt x="831" y="728"/>
                  </a:lnTo>
                  <a:lnTo>
                    <a:pt x="829" y="749"/>
                  </a:lnTo>
                  <a:lnTo>
                    <a:pt x="823" y="767"/>
                  </a:lnTo>
                  <a:lnTo>
                    <a:pt x="814" y="785"/>
                  </a:lnTo>
                  <a:lnTo>
                    <a:pt x="799" y="801"/>
                  </a:lnTo>
                  <a:lnTo>
                    <a:pt x="783" y="814"/>
                  </a:lnTo>
                  <a:lnTo>
                    <a:pt x="766" y="825"/>
                  </a:lnTo>
                  <a:lnTo>
                    <a:pt x="747" y="830"/>
                  </a:lnTo>
                  <a:lnTo>
                    <a:pt x="727" y="832"/>
                  </a:lnTo>
                  <a:lnTo>
                    <a:pt x="104" y="832"/>
                  </a:lnTo>
                  <a:lnTo>
                    <a:pt x="83" y="830"/>
                  </a:lnTo>
                  <a:lnTo>
                    <a:pt x="65" y="825"/>
                  </a:lnTo>
                  <a:lnTo>
                    <a:pt x="47" y="814"/>
                  </a:lnTo>
                  <a:lnTo>
                    <a:pt x="31" y="801"/>
                  </a:lnTo>
                  <a:lnTo>
                    <a:pt x="18" y="785"/>
                  </a:lnTo>
                  <a:lnTo>
                    <a:pt x="7" y="767"/>
                  </a:lnTo>
                  <a:lnTo>
                    <a:pt x="2" y="749"/>
                  </a:lnTo>
                  <a:lnTo>
                    <a:pt x="0" y="728"/>
                  </a:lnTo>
                  <a:lnTo>
                    <a:pt x="0" y="105"/>
                  </a:lnTo>
                  <a:lnTo>
                    <a:pt x="2" y="84"/>
                  </a:lnTo>
                  <a:lnTo>
                    <a:pt x="7" y="66"/>
                  </a:lnTo>
                  <a:lnTo>
                    <a:pt x="18" y="48"/>
                  </a:lnTo>
                  <a:lnTo>
                    <a:pt x="31" y="32"/>
                  </a:lnTo>
                  <a:lnTo>
                    <a:pt x="47" y="18"/>
                  </a:lnTo>
                  <a:lnTo>
                    <a:pt x="65" y="8"/>
                  </a:lnTo>
                  <a:lnTo>
                    <a:pt x="83" y="2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447675" y="2074863"/>
              <a:ext cx="762000" cy="739775"/>
            </a:xfrm>
            <a:custGeom>
              <a:avLst/>
              <a:gdLst/>
              <a:ahLst/>
              <a:cxnLst/>
              <a:rect l="l" t="t" r="r" b="b"/>
              <a:pathLst>
                <a:path w="2399" h="2328" extrusionOk="0">
                  <a:moveTo>
                    <a:pt x="1220" y="0"/>
                  </a:moveTo>
                  <a:lnTo>
                    <a:pt x="1304" y="3"/>
                  </a:lnTo>
                  <a:lnTo>
                    <a:pt x="1387" y="13"/>
                  </a:lnTo>
                  <a:lnTo>
                    <a:pt x="1471" y="28"/>
                  </a:lnTo>
                  <a:lnTo>
                    <a:pt x="1555" y="51"/>
                  </a:lnTo>
                  <a:lnTo>
                    <a:pt x="1639" y="81"/>
                  </a:lnTo>
                  <a:lnTo>
                    <a:pt x="1721" y="115"/>
                  </a:lnTo>
                  <a:lnTo>
                    <a:pt x="1800" y="154"/>
                  </a:lnTo>
                  <a:lnTo>
                    <a:pt x="1876" y="197"/>
                  </a:lnTo>
                  <a:lnTo>
                    <a:pt x="1949" y="244"/>
                  </a:lnTo>
                  <a:lnTo>
                    <a:pt x="2017" y="296"/>
                  </a:lnTo>
                  <a:lnTo>
                    <a:pt x="2072" y="343"/>
                  </a:lnTo>
                  <a:lnTo>
                    <a:pt x="2123" y="393"/>
                  </a:lnTo>
                  <a:lnTo>
                    <a:pt x="2171" y="446"/>
                  </a:lnTo>
                  <a:lnTo>
                    <a:pt x="2216" y="504"/>
                  </a:lnTo>
                  <a:lnTo>
                    <a:pt x="2256" y="564"/>
                  </a:lnTo>
                  <a:lnTo>
                    <a:pt x="2294" y="627"/>
                  </a:lnTo>
                  <a:lnTo>
                    <a:pt x="2325" y="694"/>
                  </a:lnTo>
                  <a:lnTo>
                    <a:pt x="2352" y="761"/>
                  </a:lnTo>
                  <a:lnTo>
                    <a:pt x="2373" y="829"/>
                  </a:lnTo>
                  <a:lnTo>
                    <a:pt x="2388" y="897"/>
                  </a:lnTo>
                  <a:lnTo>
                    <a:pt x="2396" y="968"/>
                  </a:lnTo>
                  <a:lnTo>
                    <a:pt x="2399" y="1039"/>
                  </a:lnTo>
                  <a:lnTo>
                    <a:pt x="2397" y="1109"/>
                  </a:lnTo>
                  <a:lnTo>
                    <a:pt x="2389" y="1176"/>
                  </a:lnTo>
                  <a:lnTo>
                    <a:pt x="2377" y="1239"/>
                  </a:lnTo>
                  <a:lnTo>
                    <a:pt x="2359" y="1302"/>
                  </a:lnTo>
                  <a:lnTo>
                    <a:pt x="2339" y="1361"/>
                  </a:lnTo>
                  <a:lnTo>
                    <a:pt x="2316" y="1413"/>
                  </a:lnTo>
                  <a:lnTo>
                    <a:pt x="2292" y="1459"/>
                  </a:lnTo>
                  <a:lnTo>
                    <a:pt x="2268" y="1501"/>
                  </a:lnTo>
                  <a:lnTo>
                    <a:pt x="2240" y="1539"/>
                  </a:lnTo>
                  <a:lnTo>
                    <a:pt x="2207" y="1578"/>
                  </a:lnTo>
                  <a:lnTo>
                    <a:pt x="2169" y="1617"/>
                  </a:lnTo>
                  <a:lnTo>
                    <a:pt x="2125" y="1656"/>
                  </a:lnTo>
                  <a:lnTo>
                    <a:pt x="2090" y="1685"/>
                  </a:lnTo>
                  <a:lnTo>
                    <a:pt x="2057" y="1711"/>
                  </a:lnTo>
                  <a:lnTo>
                    <a:pt x="2028" y="1734"/>
                  </a:lnTo>
                  <a:lnTo>
                    <a:pt x="2000" y="1753"/>
                  </a:lnTo>
                  <a:lnTo>
                    <a:pt x="1976" y="1769"/>
                  </a:lnTo>
                  <a:lnTo>
                    <a:pt x="1952" y="1784"/>
                  </a:lnTo>
                  <a:lnTo>
                    <a:pt x="1923" y="1800"/>
                  </a:lnTo>
                  <a:lnTo>
                    <a:pt x="1891" y="1819"/>
                  </a:lnTo>
                  <a:lnTo>
                    <a:pt x="1856" y="1839"/>
                  </a:lnTo>
                  <a:lnTo>
                    <a:pt x="1817" y="1861"/>
                  </a:lnTo>
                  <a:lnTo>
                    <a:pt x="1776" y="1887"/>
                  </a:lnTo>
                  <a:lnTo>
                    <a:pt x="1738" y="1916"/>
                  </a:lnTo>
                  <a:lnTo>
                    <a:pt x="1702" y="1950"/>
                  </a:lnTo>
                  <a:lnTo>
                    <a:pt x="1670" y="1988"/>
                  </a:lnTo>
                  <a:lnTo>
                    <a:pt x="1640" y="2029"/>
                  </a:lnTo>
                  <a:lnTo>
                    <a:pt x="1618" y="2065"/>
                  </a:lnTo>
                  <a:lnTo>
                    <a:pt x="1600" y="2098"/>
                  </a:lnTo>
                  <a:lnTo>
                    <a:pt x="1586" y="2128"/>
                  </a:lnTo>
                  <a:lnTo>
                    <a:pt x="1576" y="2156"/>
                  </a:lnTo>
                  <a:lnTo>
                    <a:pt x="1570" y="2182"/>
                  </a:lnTo>
                  <a:lnTo>
                    <a:pt x="1569" y="2204"/>
                  </a:lnTo>
                  <a:lnTo>
                    <a:pt x="1565" y="2233"/>
                  </a:lnTo>
                  <a:lnTo>
                    <a:pt x="1555" y="2262"/>
                  </a:lnTo>
                  <a:lnTo>
                    <a:pt x="1537" y="2288"/>
                  </a:lnTo>
                  <a:lnTo>
                    <a:pt x="1521" y="2306"/>
                  </a:lnTo>
                  <a:lnTo>
                    <a:pt x="1503" y="2319"/>
                  </a:lnTo>
                  <a:lnTo>
                    <a:pt x="1485" y="2326"/>
                  </a:lnTo>
                  <a:lnTo>
                    <a:pt x="1464" y="2328"/>
                  </a:lnTo>
                  <a:lnTo>
                    <a:pt x="841" y="2328"/>
                  </a:lnTo>
                  <a:lnTo>
                    <a:pt x="823" y="2326"/>
                  </a:lnTo>
                  <a:lnTo>
                    <a:pt x="806" y="2317"/>
                  </a:lnTo>
                  <a:lnTo>
                    <a:pt x="789" y="2302"/>
                  </a:lnTo>
                  <a:lnTo>
                    <a:pt x="775" y="2281"/>
                  </a:lnTo>
                  <a:lnTo>
                    <a:pt x="760" y="2248"/>
                  </a:lnTo>
                  <a:lnTo>
                    <a:pt x="751" y="2216"/>
                  </a:lnTo>
                  <a:lnTo>
                    <a:pt x="748" y="2184"/>
                  </a:lnTo>
                  <a:lnTo>
                    <a:pt x="748" y="2066"/>
                  </a:lnTo>
                  <a:lnTo>
                    <a:pt x="751" y="2005"/>
                  </a:lnTo>
                  <a:lnTo>
                    <a:pt x="761" y="1945"/>
                  </a:lnTo>
                  <a:lnTo>
                    <a:pt x="779" y="1886"/>
                  </a:lnTo>
                  <a:lnTo>
                    <a:pt x="804" y="1828"/>
                  </a:lnTo>
                  <a:lnTo>
                    <a:pt x="834" y="1771"/>
                  </a:lnTo>
                  <a:lnTo>
                    <a:pt x="872" y="1714"/>
                  </a:lnTo>
                  <a:lnTo>
                    <a:pt x="916" y="1660"/>
                  </a:lnTo>
                  <a:lnTo>
                    <a:pt x="974" y="1599"/>
                  </a:lnTo>
                  <a:lnTo>
                    <a:pt x="1033" y="1544"/>
                  </a:lnTo>
                  <a:lnTo>
                    <a:pt x="1094" y="1493"/>
                  </a:lnTo>
                  <a:lnTo>
                    <a:pt x="1157" y="1449"/>
                  </a:lnTo>
                  <a:lnTo>
                    <a:pt x="1221" y="1411"/>
                  </a:lnTo>
                  <a:lnTo>
                    <a:pt x="1288" y="1377"/>
                  </a:lnTo>
                  <a:lnTo>
                    <a:pt x="1345" y="1349"/>
                  </a:lnTo>
                  <a:lnTo>
                    <a:pt x="1397" y="1321"/>
                  </a:lnTo>
                  <a:lnTo>
                    <a:pt x="1440" y="1292"/>
                  </a:lnTo>
                  <a:lnTo>
                    <a:pt x="1477" y="1262"/>
                  </a:lnTo>
                  <a:lnTo>
                    <a:pt x="1506" y="1232"/>
                  </a:lnTo>
                  <a:lnTo>
                    <a:pt x="1526" y="1206"/>
                  </a:lnTo>
                  <a:lnTo>
                    <a:pt x="1542" y="1177"/>
                  </a:lnTo>
                  <a:lnTo>
                    <a:pt x="1555" y="1145"/>
                  </a:lnTo>
                  <a:lnTo>
                    <a:pt x="1564" y="1111"/>
                  </a:lnTo>
                  <a:lnTo>
                    <a:pt x="1569" y="1074"/>
                  </a:lnTo>
                  <a:lnTo>
                    <a:pt x="1571" y="1034"/>
                  </a:lnTo>
                  <a:lnTo>
                    <a:pt x="1568" y="999"/>
                  </a:lnTo>
                  <a:lnTo>
                    <a:pt x="1558" y="964"/>
                  </a:lnTo>
                  <a:lnTo>
                    <a:pt x="1541" y="931"/>
                  </a:lnTo>
                  <a:lnTo>
                    <a:pt x="1518" y="900"/>
                  </a:lnTo>
                  <a:lnTo>
                    <a:pt x="1487" y="871"/>
                  </a:lnTo>
                  <a:lnTo>
                    <a:pt x="1450" y="842"/>
                  </a:lnTo>
                  <a:lnTo>
                    <a:pt x="1409" y="816"/>
                  </a:lnTo>
                  <a:lnTo>
                    <a:pt x="1366" y="796"/>
                  </a:lnTo>
                  <a:lnTo>
                    <a:pt x="1321" y="779"/>
                  </a:lnTo>
                  <a:lnTo>
                    <a:pt x="1272" y="768"/>
                  </a:lnTo>
                  <a:lnTo>
                    <a:pt x="1223" y="761"/>
                  </a:lnTo>
                  <a:lnTo>
                    <a:pt x="1171" y="759"/>
                  </a:lnTo>
                  <a:lnTo>
                    <a:pt x="1116" y="761"/>
                  </a:lnTo>
                  <a:lnTo>
                    <a:pt x="1065" y="767"/>
                  </a:lnTo>
                  <a:lnTo>
                    <a:pt x="1017" y="777"/>
                  </a:lnTo>
                  <a:lnTo>
                    <a:pt x="972" y="793"/>
                  </a:lnTo>
                  <a:lnTo>
                    <a:pt x="930" y="811"/>
                  </a:lnTo>
                  <a:lnTo>
                    <a:pt x="891" y="835"/>
                  </a:lnTo>
                  <a:lnTo>
                    <a:pt x="869" y="851"/>
                  </a:lnTo>
                  <a:lnTo>
                    <a:pt x="846" y="872"/>
                  </a:lnTo>
                  <a:lnTo>
                    <a:pt x="820" y="896"/>
                  </a:lnTo>
                  <a:lnTo>
                    <a:pt x="791" y="925"/>
                  </a:lnTo>
                  <a:lnTo>
                    <a:pt x="760" y="959"/>
                  </a:lnTo>
                  <a:lnTo>
                    <a:pt x="727" y="996"/>
                  </a:lnTo>
                  <a:lnTo>
                    <a:pt x="692" y="1037"/>
                  </a:lnTo>
                  <a:lnTo>
                    <a:pt x="654" y="1083"/>
                  </a:lnTo>
                  <a:lnTo>
                    <a:pt x="613" y="1134"/>
                  </a:lnTo>
                  <a:lnTo>
                    <a:pt x="595" y="1151"/>
                  </a:lnTo>
                  <a:lnTo>
                    <a:pt x="576" y="1165"/>
                  </a:lnTo>
                  <a:lnTo>
                    <a:pt x="555" y="1172"/>
                  </a:lnTo>
                  <a:lnTo>
                    <a:pt x="533" y="1175"/>
                  </a:lnTo>
                  <a:lnTo>
                    <a:pt x="511" y="1173"/>
                  </a:lnTo>
                  <a:lnTo>
                    <a:pt x="489" y="1166"/>
                  </a:lnTo>
                  <a:lnTo>
                    <a:pt x="468" y="1154"/>
                  </a:lnTo>
                  <a:lnTo>
                    <a:pt x="42" y="830"/>
                  </a:lnTo>
                  <a:lnTo>
                    <a:pt x="27" y="815"/>
                  </a:lnTo>
                  <a:lnTo>
                    <a:pt x="14" y="800"/>
                  </a:lnTo>
                  <a:lnTo>
                    <a:pt x="6" y="782"/>
                  </a:lnTo>
                  <a:lnTo>
                    <a:pt x="1" y="764"/>
                  </a:lnTo>
                  <a:lnTo>
                    <a:pt x="0" y="738"/>
                  </a:lnTo>
                  <a:lnTo>
                    <a:pt x="5" y="715"/>
                  </a:lnTo>
                  <a:lnTo>
                    <a:pt x="15" y="691"/>
                  </a:lnTo>
                  <a:lnTo>
                    <a:pt x="66" y="612"/>
                  </a:lnTo>
                  <a:lnTo>
                    <a:pt x="119" y="538"/>
                  </a:lnTo>
                  <a:lnTo>
                    <a:pt x="174" y="469"/>
                  </a:lnTo>
                  <a:lnTo>
                    <a:pt x="232" y="404"/>
                  </a:lnTo>
                  <a:lnTo>
                    <a:pt x="292" y="345"/>
                  </a:lnTo>
                  <a:lnTo>
                    <a:pt x="356" y="289"/>
                  </a:lnTo>
                  <a:lnTo>
                    <a:pt x="422" y="239"/>
                  </a:lnTo>
                  <a:lnTo>
                    <a:pt x="489" y="194"/>
                  </a:lnTo>
                  <a:lnTo>
                    <a:pt x="560" y="153"/>
                  </a:lnTo>
                  <a:lnTo>
                    <a:pt x="634" y="117"/>
                  </a:lnTo>
                  <a:lnTo>
                    <a:pt x="710" y="86"/>
                  </a:lnTo>
                  <a:lnTo>
                    <a:pt x="788" y="59"/>
                  </a:lnTo>
                  <a:lnTo>
                    <a:pt x="870" y="38"/>
                  </a:lnTo>
                  <a:lnTo>
                    <a:pt x="953" y="21"/>
                  </a:lnTo>
                  <a:lnTo>
                    <a:pt x="1041" y="10"/>
                  </a:lnTo>
                  <a:lnTo>
                    <a:pt x="1129" y="3"/>
                  </a:lnTo>
                  <a:lnTo>
                    <a:pt x="12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387818" y="71881"/>
            <a:ext cx="8368363" cy="40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520"/>
              <a:buFont typeface="Roboto"/>
              <a:buNone/>
            </a:pPr>
            <a:r>
              <a:rPr lang="en-US" sz="2520"/>
              <a:t>Descriptive data analysis</a:t>
            </a: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84619" y="628068"/>
            <a:ext cx="136841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Theory </a:t>
            </a:r>
            <a:b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1446306" y="628068"/>
            <a:ext cx="2749550" cy="914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experiments were carried out on a collection of 29,783 anonymous resumes</a:t>
            </a:r>
            <a:endParaRPr sz="1100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" name="Google Shape;6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35456" y="629189"/>
            <a:ext cx="4701886" cy="316610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3"/>
          <p:cNvSpPr/>
          <p:nvPr/>
        </p:nvSpPr>
        <p:spPr>
          <a:xfrm>
            <a:off x="53243" y="1848154"/>
            <a:ext cx="1368410" cy="914400"/>
          </a:xfrm>
          <a:prstGeom prst="rect">
            <a:avLst/>
          </a:prstGeom>
          <a:solidFill>
            <a:srgbClr val="D8707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Theory </a:t>
            </a:r>
            <a:b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1421653" y="1849857"/>
            <a:ext cx="2749550" cy="914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number of pages of resumes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ranges from 1 to 6.</a:t>
            </a:r>
            <a:endParaRPr sz="1100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3"/>
          <p:cNvSpPr/>
          <p:nvPr/>
        </p:nvSpPr>
        <p:spPr>
          <a:xfrm>
            <a:off x="57725" y="3068240"/>
            <a:ext cx="1368410" cy="914400"/>
          </a:xfrm>
          <a:prstGeom prst="rect">
            <a:avLst/>
          </a:prstGeom>
          <a:solidFill>
            <a:srgbClr val="9F5B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Theory </a:t>
            </a:r>
            <a:b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1421653" y="3066537"/>
            <a:ext cx="2749550" cy="914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extracted resumes are all from the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domain and are related to the competences stated in Fig.1</a:t>
            </a:r>
            <a:endParaRPr sz="1100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3"/>
          <p:cNvSpPr txBox="1"/>
          <p:nvPr/>
        </p:nvSpPr>
        <p:spPr>
          <a:xfrm>
            <a:off x="4421368" y="192835"/>
            <a:ext cx="470188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Fig.1 Classes distribution in the dataset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914400" y="4097578"/>
            <a:ext cx="7086600" cy="102014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Software_Developer,  Front_End_Developer,   Network_Administrator,   Web_Developer, Project_manager,    Database_Administrator, Security_Analyst,    Systems_Administrator,    Python_Developer,    Java_Developer</a:t>
            </a:r>
            <a:endParaRPr sz="11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p3"/>
          <p:cNvSpPr/>
          <p:nvPr/>
        </p:nvSpPr>
        <p:spPr>
          <a:xfrm>
            <a:off x="3276600" y="4206709"/>
            <a:ext cx="2002901" cy="2700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Classes</a:t>
            </a:r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 txBox="1">
            <a:spLocks noGrp="1"/>
          </p:cNvSpPr>
          <p:nvPr>
            <p:ph type="title"/>
          </p:nvPr>
        </p:nvSpPr>
        <p:spPr>
          <a:xfrm>
            <a:off x="387819" y="255717"/>
            <a:ext cx="8368363" cy="40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520"/>
              <a:buFont typeface="Roboto"/>
              <a:buNone/>
            </a:pPr>
            <a:r>
              <a:rPr lang="en-US" sz="2520"/>
              <a:t>Preprocessing</a:t>
            </a:r>
            <a:endParaRPr/>
          </a:p>
        </p:txBody>
      </p:sp>
      <p:grpSp>
        <p:nvGrpSpPr>
          <p:cNvPr id="74" name="Google Shape;74;p4"/>
          <p:cNvGrpSpPr/>
          <p:nvPr/>
        </p:nvGrpSpPr>
        <p:grpSpPr>
          <a:xfrm>
            <a:off x="392301" y="1087655"/>
            <a:ext cx="1918256" cy="3770095"/>
            <a:chOff x="495491" y="1087655"/>
            <a:chExt cx="1918256" cy="3461485"/>
          </a:xfrm>
        </p:grpSpPr>
        <p:sp>
          <p:nvSpPr>
            <p:cNvPr id="75" name="Google Shape;75;p4"/>
            <p:cNvSpPr/>
            <p:nvPr/>
          </p:nvSpPr>
          <p:spPr>
            <a:xfrm>
              <a:off x="495491" y="1087655"/>
              <a:ext cx="1918256" cy="722095"/>
            </a:xfrm>
            <a:prstGeom prst="round2SameRect">
              <a:avLst>
                <a:gd name="adj1" fmla="val 8975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1</a:t>
              </a: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495491" y="1809750"/>
              <a:ext cx="1918256" cy="273939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45700" anchor="t" anchorCtr="0">
              <a:noAutofit/>
            </a:bodyPr>
            <a:lstStyle/>
            <a:p>
              <a:pPr marL="91440" marR="0" lvl="0" indent="-9144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B5B5B"/>
                </a:buClr>
                <a:buSzPts val="1100"/>
                <a:buFont typeface="Arial"/>
                <a:buChar char="•"/>
              </a:pPr>
              <a:r>
                <a:rPr lang="en-US" sz="1100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Words are tokenized and punctuations removed</a:t>
              </a:r>
              <a:endParaRPr/>
            </a:p>
            <a:p>
              <a:pPr marL="91440" marR="0" lvl="0" indent="-9144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B5B5B"/>
                </a:buClr>
                <a:buSzPts val="1100"/>
                <a:buFont typeface="Arial"/>
                <a:buChar char="•"/>
              </a:pPr>
              <a:r>
                <a:rPr lang="en-US" sz="1100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All stopwords are removed from raw text resume.</a:t>
              </a:r>
              <a:endParaRPr/>
            </a:p>
            <a:p>
              <a:pPr marL="91440" marR="0" lvl="0" indent="-9144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B5B5B"/>
                </a:buClr>
                <a:buSzPts val="1100"/>
                <a:buFont typeface="Arial"/>
                <a:buChar char="•"/>
              </a:pPr>
              <a:r>
                <a:rPr lang="en-US" sz="1100" b="1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Domain Word Selection </a:t>
              </a:r>
              <a:r>
                <a:rPr lang="en-US" sz="1100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is used to select words related to resume from given dictionary skills.txt</a:t>
              </a:r>
              <a:r>
                <a:rPr lang="en-US" sz="1100" b="1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derived from dice.com/</a:t>
              </a:r>
              <a:endParaRPr/>
            </a:p>
          </p:txBody>
        </p:sp>
      </p:grpSp>
      <p:grpSp>
        <p:nvGrpSpPr>
          <p:cNvPr id="77" name="Google Shape;77;p4"/>
          <p:cNvGrpSpPr/>
          <p:nvPr/>
        </p:nvGrpSpPr>
        <p:grpSpPr>
          <a:xfrm>
            <a:off x="2539348" y="1087655"/>
            <a:ext cx="1918256" cy="3568389"/>
            <a:chOff x="495491" y="1087655"/>
            <a:chExt cx="1918256" cy="3461485"/>
          </a:xfrm>
        </p:grpSpPr>
        <p:sp>
          <p:nvSpPr>
            <p:cNvPr id="78" name="Google Shape;78;p4"/>
            <p:cNvSpPr/>
            <p:nvPr/>
          </p:nvSpPr>
          <p:spPr>
            <a:xfrm>
              <a:off x="495491" y="1087655"/>
              <a:ext cx="1918256" cy="722095"/>
            </a:xfrm>
            <a:prstGeom prst="round2SameRect">
              <a:avLst>
                <a:gd name="adj1" fmla="val 8975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495491" y="1809750"/>
              <a:ext cx="1918256" cy="273939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45700" anchor="t" anchorCtr="0">
              <a:noAutofit/>
            </a:bodyPr>
            <a:lstStyle/>
            <a:p>
              <a:pPr marL="91440" marR="0" lvl="0" indent="-9144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B5B5B"/>
                </a:buClr>
                <a:buSzPts val="1100"/>
                <a:buFont typeface="Arial"/>
                <a:buChar char="•"/>
              </a:pPr>
              <a:r>
                <a:rPr lang="en-US" sz="1100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   We used the </a:t>
              </a:r>
              <a:r>
                <a:rPr lang="en-US" sz="1100" b="1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skip-gram       </a:t>
              </a:r>
              <a:r>
                <a:rPr lang="en-US" sz="1100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                   algorithm to train our own</a:t>
              </a:r>
              <a:endParaRPr/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   word embedding model</a:t>
              </a:r>
              <a:endParaRPr/>
            </a:p>
            <a:p>
              <a:pPr marL="171450" marR="0" lvl="0" indent="-1714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B5B5B"/>
                </a:buClr>
                <a:buSzPts val="1100"/>
                <a:buFont typeface="Arial"/>
                <a:buChar char="•"/>
              </a:pPr>
              <a:r>
                <a:rPr lang="en-US" sz="1100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The word embedding model used in this work was built using a embedding dimension of </a:t>
              </a:r>
              <a:r>
                <a:rPr lang="en-US" sz="1100" b="1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100</a:t>
              </a:r>
              <a:r>
                <a:rPr lang="en-US" sz="1100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 and a windows size of </a:t>
              </a:r>
              <a:r>
                <a:rPr lang="en-US" sz="1100" b="1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r>
                <a:rPr lang="en-US" sz="1100">
                  <a:solidFill>
                    <a:srgbClr val="5B5B5B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  <a:endParaRPr/>
            </a:p>
          </p:txBody>
        </p:sp>
      </p:grpSp>
      <p:sp>
        <p:nvSpPr>
          <p:cNvPr id="80" name="Google Shape;80;p4"/>
          <p:cNvSpPr/>
          <p:nvPr/>
        </p:nvSpPr>
        <p:spPr>
          <a:xfrm>
            <a:off x="2100731" y="4228084"/>
            <a:ext cx="794869" cy="33724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B5B5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4"/>
          <p:cNvSpPr/>
          <p:nvPr/>
        </p:nvSpPr>
        <p:spPr>
          <a:xfrm>
            <a:off x="0" y="4656044"/>
            <a:ext cx="9144000" cy="5143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4"/>
          <p:cNvSpPr/>
          <p:nvPr/>
        </p:nvSpPr>
        <p:spPr>
          <a:xfrm>
            <a:off x="5257800" y="1669499"/>
            <a:ext cx="3733800" cy="722095"/>
          </a:xfrm>
          <a:prstGeom prst="round2SameRect">
            <a:avLst>
              <a:gd name="adj1" fmla="val 8975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Skip Gram Algo Predictions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For Word ‘HTML’</a:t>
            </a:r>
            <a:endParaRPr/>
          </a:p>
        </p:txBody>
      </p:sp>
      <p:graphicFrame>
        <p:nvGraphicFramePr>
          <p:cNvPr id="83" name="Google Shape;83;p4"/>
          <p:cNvGraphicFramePr/>
          <p:nvPr/>
        </p:nvGraphicFramePr>
        <p:xfrm>
          <a:off x="5396817" y="2391594"/>
          <a:ext cx="3018790" cy="26441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4" name="Google Shape;84;p4"/>
          <p:cNvGraphicFramePr/>
          <p:nvPr/>
        </p:nvGraphicFramePr>
        <p:xfrm>
          <a:off x="5593978" y="255717"/>
          <a:ext cx="3276600" cy="1260625"/>
        </p:xfrm>
        <a:graphic>
          <a:graphicData uri="http://schemas.openxmlformats.org/drawingml/2006/table">
            <a:tbl>
              <a:tblPr firstRow="1" bandRow="1">
                <a:noFill/>
                <a:tableStyleId>{8B3539F0-6D98-4C82-B52E-AEEDFA0B43A5}</a:tableStyleId>
              </a:tblPr>
              <a:tblGrid>
                <a:gridCol w="1342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Filtering Method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Max WC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Min WC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Avg Wc</a:t>
                      </a:r>
                      <a:endParaRPr sz="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 filtering applied</a:t>
                      </a:r>
                      <a:endParaRPr sz="9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17</a:t>
                      </a:r>
                      <a:endParaRPr sz="12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12479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948</a:t>
                      </a:r>
                      <a:endParaRPr sz="1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Stopwords filtering</a:t>
                      </a:r>
                      <a:endParaRPr sz="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0</a:t>
                      </a:r>
                      <a:endParaRPr sz="105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9809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724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32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Domain words selection</a:t>
                      </a:r>
                      <a:endParaRPr sz="12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0</a:t>
                      </a:r>
                      <a:endParaRPr sz="11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5526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450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 txBox="1"/>
          <p:nvPr/>
        </p:nvSpPr>
        <p:spPr>
          <a:xfrm>
            <a:off x="387818" y="133350"/>
            <a:ext cx="8368363" cy="40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0"/>
              <a:buFont typeface="Roboto"/>
              <a:buNone/>
            </a:pPr>
            <a:r>
              <a:rPr lang="en-US" sz="264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Why Skip Gram and not CBOW ?</a:t>
            </a:r>
            <a:endParaRPr/>
          </a:p>
        </p:txBody>
      </p:sp>
      <p:pic>
        <p:nvPicPr>
          <p:cNvPr id="90" name="Google Shape;9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95400" y="819150"/>
            <a:ext cx="6334125" cy="331427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5"/>
          <p:cNvSpPr/>
          <p:nvPr/>
        </p:nvSpPr>
        <p:spPr>
          <a:xfrm>
            <a:off x="436775" y="4272150"/>
            <a:ext cx="8195100" cy="783900"/>
          </a:xfrm>
          <a:prstGeom prst="roundRect">
            <a:avLst>
              <a:gd name="adj" fmla="val 244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5"/>
          <p:cNvSpPr/>
          <p:nvPr/>
        </p:nvSpPr>
        <p:spPr>
          <a:xfrm>
            <a:off x="4343400" y="4248150"/>
            <a:ext cx="76200" cy="78397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5"/>
          <p:cNvSpPr txBox="1"/>
          <p:nvPr/>
        </p:nvSpPr>
        <p:spPr>
          <a:xfrm>
            <a:off x="528348" y="4406384"/>
            <a:ext cx="389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“predicting the word given its context”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5"/>
          <p:cNvSpPr txBox="1"/>
          <p:nvPr/>
        </p:nvSpPr>
        <p:spPr>
          <a:xfrm>
            <a:off x="4495800" y="4420952"/>
            <a:ext cx="389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“predicting the context given a word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"/>
          <p:cNvSpPr txBox="1">
            <a:spLocks noGrp="1"/>
          </p:cNvSpPr>
          <p:nvPr>
            <p:ph type="title"/>
          </p:nvPr>
        </p:nvSpPr>
        <p:spPr>
          <a:xfrm>
            <a:off x="387819" y="282611"/>
            <a:ext cx="8368363" cy="40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520"/>
              <a:buFont typeface="Roboto"/>
              <a:buNone/>
            </a:pPr>
            <a:r>
              <a:rPr lang="en-US" sz="2520"/>
              <a:t>Proposed Model</a:t>
            </a:r>
            <a:endParaRPr/>
          </a:p>
        </p:txBody>
      </p:sp>
      <p:grpSp>
        <p:nvGrpSpPr>
          <p:cNvPr id="100" name="Google Shape;100;p6"/>
          <p:cNvGrpSpPr/>
          <p:nvPr/>
        </p:nvGrpSpPr>
        <p:grpSpPr>
          <a:xfrm>
            <a:off x="807661" y="1945777"/>
            <a:ext cx="1907230" cy="1768433"/>
            <a:chOff x="1752600" y="2038350"/>
            <a:chExt cx="1636763" cy="1517650"/>
          </a:xfrm>
        </p:grpSpPr>
        <p:sp>
          <p:nvSpPr>
            <p:cNvPr id="101" name="Google Shape;101;p6"/>
            <p:cNvSpPr/>
            <p:nvPr/>
          </p:nvSpPr>
          <p:spPr>
            <a:xfrm>
              <a:off x="1752600" y="2038350"/>
              <a:ext cx="1517650" cy="1517650"/>
            </a:xfrm>
            <a:prstGeom prst="blockArc">
              <a:avLst>
                <a:gd name="adj1" fmla="val 3555861"/>
                <a:gd name="adj2" fmla="val 19907927"/>
                <a:gd name="adj3" fmla="val 1129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2" name="Google Shape;102;p6"/>
            <p:cNvSpPr/>
            <p:nvPr/>
          </p:nvSpPr>
          <p:spPr>
            <a:xfrm rot="9090263">
              <a:off x="2949493" y="2463183"/>
              <a:ext cx="407953" cy="237388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3" name="Google Shape;103;p6"/>
          <p:cNvGrpSpPr/>
          <p:nvPr/>
        </p:nvGrpSpPr>
        <p:grpSpPr>
          <a:xfrm rot="10800000" flipH="1">
            <a:off x="2248394" y="2084512"/>
            <a:ext cx="1907230" cy="1768433"/>
            <a:chOff x="3559423" y="2038350"/>
            <a:chExt cx="1636763" cy="1517650"/>
          </a:xfrm>
        </p:grpSpPr>
        <p:sp>
          <p:nvSpPr>
            <p:cNvPr id="104" name="Google Shape;104;p6"/>
            <p:cNvSpPr/>
            <p:nvPr/>
          </p:nvSpPr>
          <p:spPr>
            <a:xfrm>
              <a:off x="3559423" y="2038350"/>
              <a:ext cx="1517650" cy="1517650"/>
            </a:xfrm>
            <a:prstGeom prst="blockArc">
              <a:avLst>
                <a:gd name="adj1" fmla="val 9481174"/>
                <a:gd name="adj2" fmla="val 19907927"/>
                <a:gd name="adj3" fmla="val 1129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" name="Google Shape;105;p6"/>
            <p:cNvSpPr/>
            <p:nvPr/>
          </p:nvSpPr>
          <p:spPr>
            <a:xfrm rot="9090263">
              <a:off x="4756316" y="2463183"/>
              <a:ext cx="407953" cy="237388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6" name="Google Shape;106;p6"/>
          <p:cNvGrpSpPr/>
          <p:nvPr/>
        </p:nvGrpSpPr>
        <p:grpSpPr>
          <a:xfrm>
            <a:off x="3686907" y="1951320"/>
            <a:ext cx="1907230" cy="1768433"/>
            <a:chOff x="3559423" y="2038350"/>
            <a:chExt cx="1636763" cy="1517650"/>
          </a:xfrm>
        </p:grpSpPr>
        <p:sp>
          <p:nvSpPr>
            <p:cNvPr id="107" name="Google Shape;107;p6"/>
            <p:cNvSpPr/>
            <p:nvPr/>
          </p:nvSpPr>
          <p:spPr>
            <a:xfrm>
              <a:off x="3559423" y="2038350"/>
              <a:ext cx="1517650" cy="1517650"/>
            </a:xfrm>
            <a:prstGeom prst="blockArc">
              <a:avLst>
                <a:gd name="adj1" fmla="val 9481174"/>
                <a:gd name="adj2" fmla="val 19907927"/>
                <a:gd name="adj3" fmla="val 1129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" name="Google Shape;108;p6"/>
            <p:cNvSpPr/>
            <p:nvPr/>
          </p:nvSpPr>
          <p:spPr>
            <a:xfrm rot="9090263">
              <a:off x="4756316" y="2463183"/>
              <a:ext cx="407953" cy="237388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" name="Google Shape;109;p6"/>
          <p:cNvGrpSpPr/>
          <p:nvPr/>
        </p:nvGrpSpPr>
        <p:grpSpPr>
          <a:xfrm rot="10800000" flipH="1">
            <a:off x="5125976" y="2084512"/>
            <a:ext cx="1907230" cy="1768433"/>
            <a:chOff x="3559423" y="2038350"/>
            <a:chExt cx="1636763" cy="1517650"/>
          </a:xfrm>
        </p:grpSpPr>
        <p:sp>
          <p:nvSpPr>
            <p:cNvPr id="110" name="Google Shape;110;p6"/>
            <p:cNvSpPr/>
            <p:nvPr/>
          </p:nvSpPr>
          <p:spPr>
            <a:xfrm>
              <a:off x="3559423" y="2038350"/>
              <a:ext cx="1517650" cy="1517650"/>
            </a:xfrm>
            <a:prstGeom prst="blockArc">
              <a:avLst>
                <a:gd name="adj1" fmla="val 9481174"/>
                <a:gd name="adj2" fmla="val 19907927"/>
                <a:gd name="adj3" fmla="val 11294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" name="Google Shape;111;p6"/>
            <p:cNvSpPr/>
            <p:nvPr/>
          </p:nvSpPr>
          <p:spPr>
            <a:xfrm rot="9090263">
              <a:off x="4756316" y="2463183"/>
              <a:ext cx="407953" cy="237388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2" name="Google Shape;112;p6"/>
          <p:cNvSpPr/>
          <p:nvPr/>
        </p:nvSpPr>
        <p:spPr>
          <a:xfrm>
            <a:off x="6567905" y="1951319"/>
            <a:ext cx="1768434" cy="1768433"/>
          </a:xfrm>
          <a:prstGeom prst="blockArc">
            <a:avLst>
              <a:gd name="adj1" fmla="val 9481174"/>
              <a:gd name="adj2" fmla="val 6755091"/>
              <a:gd name="adj3" fmla="val 11353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6"/>
          <p:cNvSpPr/>
          <p:nvPr/>
        </p:nvSpPr>
        <p:spPr>
          <a:xfrm>
            <a:off x="1188900" y="2344170"/>
            <a:ext cx="1005956" cy="100595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/>
          </a:p>
        </p:txBody>
      </p:sp>
      <p:sp>
        <p:nvSpPr>
          <p:cNvPr id="114" name="Google Shape;114;p6"/>
          <p:cNvSpPr/>
          <p:nvPr/>
        </p:nvSpPr>
        <p:spPr>
          <a:xfrm>
            <a:off x="4038433" y="2327014"/>
            <a:ext cx="1005956" cy="100595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/>
          </a:p>
        </p:txBody>
      </p:sp>
      <p:sp>
        <p:nvSpPr>
          <p:cNvPr id="115" name="Google Shape;115;p6"/>
          <p:cNvSpPr/>
          <p:nvPr/>
        </p:nvSpPr>
        <p:spPr>
          <a:xfrm>
            <a:off x="6949144" y="2332559"/>
            <a:ext cx="1005956" cy="10059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05</a:t>
            </a:r>
            <a:endParaRPr/>
          </a:p>
        </p:txBody>
      </p:sp>
      <p:sp>
        <p:nvSpPr>
          <p:cNvPr id="116" name="Google Shape;116;p6"/>
          <p:cNvSpPr/>
          <p:nvPr/>
        </p:nvSpPr>
        <p:spPr>
          <a:xfrm>
            <a:off x="5495863" y="2465749"/>
            <a:ext cx="1005956" cy="100595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2604041" y="2465748"/>
            <a:ext cx="1005956" cy="100595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/>
          </a:p>
        </p:txBody>
      </p:sp>
      <p:sp>
        <p:nvSpPr>
          <p:cNvPr id="118" name="Google Shape;118;p6"/>
          <p:cNvSpPr txBox="1"/>
          <p:nvPr/>
        </p:nvSpPr>
        <p:spPr>
          <a:xfrm>
            <a:off x="1836658" y="3970093"/>
            <a:ext cx="2590562" cy="60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None/>
            </a:pPr>
            <a:r>
              <a:rPr lang="en-US" sz="14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Step 02</a:t>
            </a:r>
            <a:br>
              <a:rPr lang="en-US" sz="11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Next, a word embedding model is trained from the corpus of resumes using the skip-gram algorithm</a:t>
            </a:r>
            <a:endParaRPr/>
          </a:p>
        </p:txBody>
      </p:sp>
      <p:sp>
        <p:nvSpPr>
          <p:cNvPr id="119" name="Google Shape;119;p6"/>
          <p:cNvSpPr txBox="1"/>
          <p:nvPr/>
        </p:nvSpPr>
        <p:spPr>
          <a:xfrm>
            <a:off x="396597" y="1217427"/>
            <a:ext cx="2590562" cy="60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en-US" sz="14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Step 01</a:t>
            </a:r>
            <a:br>
              <a:rPr lang="en-US" sz="14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First of all, classes (competences) are normalized to have a common representation for competences</a:t>
            </a:r>
            <a:endParaRPr/>
          </a:p>
        </p:txBody>
      </p:sp>
      <p:sp>
        <p:nvSpPr>
          <p:cNvPr id="120" name="Google Shape;120;p6"/>
          <p:cNvSpPr txBox="1"/>
          <p:nvPr/>
        </p:nvSpPr>
        <p:spPr>
          <a:xfrm>
            <a:off x="4716780" y="3970091"/>
            <a:ext cx="2590562" cy="60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Noto Sans Symbols"/>
              <a:buNone/>
            </a:pPr>
            <a:r>
              <a:rPr lang="en-US" sz="14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Step 04</a:t>
            </a:r>
            <a:br>
              <a:rPr lang="en-US" sz="11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After that, the original multi-label dataset is splitted into n single-label dataset; each used to train a single base classifier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6"/>
          <p:cNvSpPr txBox="1"/>
          <p:nvPr/>
        </p:nvSpPr>
        <p:spPr>
          <a:xfrm>
            <a:off x="3276719" y="1286675"/>
            <a:ext cx="2590562" cy="470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oto Sans Symbols"/>
              <a:buNone/>
            </a:pPr>
            <a:r>
              <a:rPr lang="en-US" sz="14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Step 03</a:t>
            </a:r>
            <a:br>
              <a:rPr lang="en-US" sz="14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Then, resumes are transformed into matrices using the trained word embedding model</a:t>
            </a:r>
            <a:endParaRPr/>
          </a:p>
        </p:txBody>
      </p:sp>
      <p:sp>
        <p:nvSpPr>
          <p:cNvPr id="122" name="Google Shape;122;p6"/>
          <p:cNvSpPr txBox="1"/>
          <p:nvPr/>
        </p:nvSpPr>
        <p:spPr>
          <a:xfrm>
            <a:off x="6156841" y="1286675"/>
            <a:ext cx="2590562" cy="470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Noto Sans Symbols"/>
              <a:buNone/>
            </a:pPr>
            <a:r>
              <a:rPr lang="en-US" sz="14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Step 05</a:t>
            </a:r>
            <a:br>
              <a:rPr lang="en-US" sz="11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Finally, the base CNN classifiers are trained using the appropriate sub-datasets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8087" y="285750"/>
            <a:ext cx="5166957" cy="46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482" y="133350"/>
            <a:ext cx="615553" cy="615553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7"/>
          <p:cNvSpPr txBox="1"/>
          <p:nvPr/>
        </p:nvSpPr>
        <p:spPr>
          <a:xfrm>
            <a:off x="-152400" y="133350"/>
            <a:ext cx="4946172" cy="668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Roboto"/>
              <a:buNone/>
            </a:pPr>
            <a:r>
              <a:rPr lang="en-US" sz="1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Multi-label skills prediction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Roboto"/>
              <a:buNone/>
            </a:pPr>
            <a:r>
              <a:rPr lang="en-US" sz="1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Architecture model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400" y="1504950"/>
            <a:ext cx="8229600" cy="2766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482" y="133350"/>
            <a:ext cx="615553" cy="615553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8"/>
          <p:cNvSpPr txBox="1"/>
          <p:nvPr/>
        </p:nvSpPr>
        <p:spPr>
          <a:xfrm>
            <a:off x="703035" y="266640"/>
            <a:ext cx="4572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CNN architecture for text classification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8"/>
          <p:cNvSpPr txBox="1"/>
          <p:nvPr/>
        </p:nvSpPr>
        <p:spPr>
          <a:xfrm>
            <a:off x="703025" y="4315100"/>
            <a:ext cx="1024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500 X 100</a:t>
            </a:r>
            <a:endParaRPr sz="1200"/>
          </a:p>
        </p:txBody>
      </p:sp>
      <p:sp>
        <p:nvSpPr>
          <p:cNvPr id="138" name="Google Shape;138;p8"/>
          <p:cNvSpPr txBox="1"/>
          <p:nvPr/>
        </p:nvSpPr>
        <p:spPr>
          <a:xfrm>
            <a:off x="2682725" y="4271325"/>
            <a:ext cx="1024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500X 100</a:t>
            </a:r>
            <a:endParaRPr sz="1200" dirty="0"/>
          </a:p>
        </p:txBody>
      </p:sp>
      <p:sp>
        <p:nvSpPr>
          <p:cNvPr id="139" name="Google Shape;139;p8"/>
          <p:cNvSpPr txBox="1"/>
          <p:nvPr/>
        </p:nvSpPr>
        <p:spPr>
          <a:xfrm>
            <a:off x="4572000" y="4226125"/>
            <a:ext cx="1024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100</a:t>
            </a:r>
            <a:endParaRPr sz="1200"/>
          </a:p>
        </p:txBody>
      </p:sp>
      <p:sp>
        <p:nvSpPr>
          <p:cNvPr id="140" name="Google Shape;140;p8"/>
          <p:cNvSpPr txBox="1"/>
          <p:nvPr/>
        </p:nvSpPr>
        <p:spPr>
          <a:xfrm>
            <a:off x="6965925" y="1173625"/>
            <a:ext cx="901800" cy="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 = 10</a:t>
            </a:r>
            <a:endParaRPr/>
          </a:p>
        </p:txBody>
      </p:sp>
      <p:sp>
        <p:nvSpPr>
          <p:cNvPr id="141" name="Google Shape;141;p8"/>
          <p:cNvSpPr txBox="1"/>
          <p:nvPr/>
        </p:nvSpPr>
        <p:spPr>
          <a:xfrm>
            <a:off x="8795900" y="2281825"/>
            <a:ext cx="18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"/>
          <p:cNvSpPr txBox="1">
            <a:spLocks noGrp="1"/>
          </p:cNvSpPr>
          <p:nvPr>
            <p:ph type="title"/>
          </p:nvPr>
        </p:nvSpPr>
        <p:spPr>
          <a:xfrm>
            <a:off x="387818" y="20638"/>
            <a:ext cx="8368363" cy="40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520"/>
              <a:buFont typeface="Roboto"/>
              <a:buNone/>
            </a:pPr>
            <a:r>
              <a:rPr lang="en-US" sz="2520" dirty="0"/>
              <a:t>Research Results</a:t>
            </a:r>
            <a:endParaRPr dirty="0"/>
          </a:p>
        </p:txBody>
      </p:sp>
      <p:sp>
        <p:nvSpPr>
          <p:cNvPr id="147" name="Google Shape;147;p9"/>
          <p:cNvSpPr/>
          <p:nvPr/>
        </p:nvSpPr>
        <p:spPr>
          <a:xfrm>
            <a:off x="187649" y="961371"/>
            <a:ext cx="2711533" cy="1542073"/>
          </a:xfrm>
          <a:prstGeom prst="roundRect">
            <a:avLst>
              <a:gd name="adj" fmla="val 5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494B69"/>
                </a:solidFill>
                <a:latin typeface="Roboto"/>
                <a:ea typeface="Roboto"/>
                <a:cs typeface="Roboto"/>
                <a:sym typeface="Roboto"/>
              </a:rPr>
              <a:t>This indicates that our model almost always predicts all the expected competences</a:t>
            </a:r>
            <a:endParaRPr/>
          </a:p>
        </p:txBody>
      </p:sp>
      <p:sp>
        <p:nvSpPr>
          <p:cNvPr id="148" name="Google Shape;148;p9"/>
          <p:cNvSpPr/>
          <p:nvPr/>
        </p:nvSpPr>
        <p:spPr>
          <a:xfrm>
            <a:off x="6219434" y="847398"/>
            <a:ext cx="2711533" cy="1656047"/>
          </a:xfrm>
          <a:prstGeom prst="roundRect">
            <a:avLst>
              <a:gd name="adj" fmla="val 5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8707C"/>
                </a:solidFill>
                <a:latin typeface="Roboto"/>
                <a:ea typeface="Roboto"/>
                <a:cs typeface="Roboto"/>
                <a:sym typeface="Roboto"/>
              </a:rPr>
              <a:t>These many competences are well predicted by the model</a:t>
            </a:r>
            <a:endParaRPr/>
          </a:p>
        </p:txBody>
      </p:sp>
      <p:sp>
        <p:nvSpPr>
          <p:cNvPr id="149" name="Google Shape;149;p9"/>
          <p:cNvSpPr/>
          <p:nvPr/>
        </p:nvSpPr>
        <p:spPr>
          <a:xfrm>
            <a:off x="6934200" y="439800"/>
            <a:ext cx="1132367" cy="1029900"/>
          </a:xfrm>
          <a:prstGeom prst="ellipse">
            <a:avLst/>
          </a:prstGeom>
          <a:solidFill>
            <a:srgbClr val="D8707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91%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Precision</a:t>
            </a:r>
            <a:endParaRPr dirty="0"/>
          </a:p>
        </p:txBody>
      </p:sp>
      <p:sp>
        <p:nvSpPr>
          <p:cNvPr id="151" name="Google Shape;151;p9"/>
          <p:cNvSpPr/>
          <p:nvPr/>
        </p:nvSpPr>
        <p:spPr>
          <a:xfrm>
            <a:off x="187649" y="3565014"/>
            <a:ext cx="2711533" cy="1542072"/>
          </a:xfrm>
          <a:prstGeom prst="roundRect">
            <a:avLst>
              <a:gd name="adj" fmla="val 5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494B69"/>
                </a:solidFill>
                <a:latin typeface="Roboto"/>
                <a:ea typeface="Roboto"/>
                <a:cs typeface="Roboto"/>
                <a:sym typeface="Roboto"/>
              </a:rPr>
              <a:t>This indicates that our model almost always predicts all the expected competences</a:t>
            </a:r>
            <a:endParaRPr/>
          </a:p>
        </p:txBody>
      </p:sp>
      <p:sp>
        <p:nvSpPr>
          <p:cNvPr id="152" name="Google Shape;152;p9"/>
          <p:cNvSpPr/>
          <p:nvPr/>
        </p:nvSpPr>
        <p:spPr>
          <a:xfrm>
            <a:off x="6096000" y="3487454"/>
            <a:ext cx="2677424" cy="1542072"/>
          </a:xfrm>
          <a:prstGeom prst="roundRect">
            <a:avLst>
              <a:gd name="adj" fmla="val 5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8707C"/>
                </a:solidFill>
                <a:latin typeface="Roboto"/>
                <a:ea typeface="Roboto"/>
                <a:cs typeface="Roboto"/>
                <a:sym typeface="Roboto"/>
              </a:rPr>
              <a:t>These many competences are well predicted by the model</a:t>
            </a:r>
            <a:endParaRPr/>
          </a:p>
        </p:txBody>
      </p:sp>
      <p:sp>
        <p:nvSpPr>
          <p:cNvPr id="153" name="Google Shape;153;p9"/>
          <p:cNvSpPr/>
          <p:nvPr/>
        </p:nvSpPr>
        <p:spPr>
          <a:xfrm>
            <a:off x="6949850" y="2940375"/>
            <a:ext cx="1059301" cy="1029900"/>
          </a:xfrm>
          <a:prstGeom prst="ellipse">
            <a:avLst/>
          </a:prstGeom>
          <a:solidFill>
            <a:srgbClr val="D8707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84%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Precision</a:t>
            </a:r>
            <a:endParaRPr dirty="0"/>
          </a:p>
        </p:txBody>
      </p:sp>
      <p:sp>
        <p:nvSpPr>
          <p:cNvPr id="154" name="Google Shape;154;p9"/>
          <p:cNvSpPr/>
          <p:nvPr/>
        </p:nvSpPr>
        <p:spPr>
          <a:xfrm>
            <a:off x="918063" y="439800"/>
            <a:ext cx="1250700" cy="1029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98%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Recall</a:t>
            </a:r>
            <a:endParaRPr/>
          </a:p>
        </p:txBody>
      </p:sp>
      <p:sp>
        <p:nvSpPr>
          <p:cNvPr id="155" name="Google Shape;155;p9"/>
          <p:cNvSpPr/>
          <p:nvPr/>
        </p:nvSpPr>
        <p:spPr>
          <a:xfrm>
            <a:off x="918063" y="3066729"/>
            <a:ext cx="1059301" cy="1029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92%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Recall</a:t>
            </a:r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67AB22ED-99ED-445A-A690-FDA71DD80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5686920"/>
              </p:ext>
            </p:extLst>
          </p:nvPr>
        </p:nvGraphicFramePr>
        <p:xfrm>
          <a:off x="3022600" y="1831405"/>
          <a:ext cx="2882014" cy="1409558"/>
        </p:xfrm>
        <a:graphic>
          <a:graphicData uri="http://schemas.openxmlformats.org/drawingml/2006/table">
            <a:tbl>
              <a:tblPr firstRow="1" bandRow="1">
                <a:tableStyleId>{8B3539F0-6D98-4C82-B52E-AEEDFA0B43A5}</a:tableStyleId>
              </a:tblPr>
              <a:tblGrid>
                <a:gridCol w="1227474">
                  <a:extLst>
                    <a:ext uri="{9D8B030D-6E8A-4147-A177-3AD203B41FA5}">
                      <a16:colId xmlns:a16="http://schemas.microsoft.com/office/drawing/2014/main" val="755828643"/>
                    </a:ext>
                  </a:extLst>
                </a:gridCol>
                <a:gridCol w="683433">
                  <a:extLst>
                    <a:ext uri="{9D8B030D-6E8A-4147-A177-3AD203B41FA5}">
                      <a16:colId xmlns:a16="http://schemas.microsoft.com/office/drawing/2014/main" val="1492211872"/>
                    </a:ext>
                  </a:extLst>
                </a:gridCol>
                <a:gridCol w="971107">
                  <a:extLst>
                    <a:ext uri="{9D8B030D-6E8A-4147-A177-3AD203B41FA5}">
                      <a16:colId xmlns:a16="http://schemas.microsoft.com/office/drawing/2014/main" val="767656030"/>
                    </a:ext>
                  </a:extLst>
                </a:gridCol>
              </a:tblGrid>
              <a:tr h="445699">
                <a:tc>
                  <a:txBody>
                    <a:bodyPr/>
                    <a:lstStyle/>
                    <a:p>
                      <a:r>
                        <a:rPr lang="en-IN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Precision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6175727"/>
                  </a:ext>
                </a:extLst>
              </a:tr>
              <a:tr h="445699">
                <a:tc>
                  <a:txBody>
                    <a:bodyPr/>
                    <a:lstStyle/>
                    <a:p>
                      <a:r>
                        <a:rPr lang="en-IN" dirty="0"/>
                        <a:t>Word2vec+</a:t>
                      </a:r>
                    </a:p>
                    <a:p>
                      <a:r>
                        <a:rPr lang="en-IN" dirty="0" err="1"/>
                        <a:t>cnn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0948066"/>
                  </a:ext>
                </a:extLst>
              </a:tr>
              <a:tr h="445699">
                <a:tc>
                  <a:txBody>
                    <a:bodyPr/>
                    <a:lstStyle/>
                    <a:p>
                      <a:r>
                        <a:rPr lang="en-IN" dirty="0" err="1"/>
                        <a:t>Onehot+LR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5202892"/>
                  </a:ext>
                </a:extLst>
              </a:tr>
            </a:tbl>
          </a:graphicData>
        </a:graphic>
      </p:graphicFrame>
      <p:sp>
        <p:nvSpPr>
          <p:cNvPr id="13" name="Google Shape;146;p9">
            <a:extLst>
              <a:ext uri="{FF2B5EF4-FFF2-40B4-BE49-F238E27FC236}">
                <a16:creationId xmlns:a16="http://schemas.microsoft.com/office/drawing/2014/main" id="{596642D3-B956-442C-B8CC-A934FD9A625A}"/>
              </a:ext>
            </a:extLst>
          </p:cNvPr>
          <p:cNvSpPr txBox="1">
            <a:spLocks/>
          </p:cNvSpPr>
          <p:nvPr/>
        </p:nvSpPr>
        <p:spPr>
          <a:xfrm>
            <a:off x="3729330" y="1407504"/>
            <a:ext cx="1409084" cy="40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520"/>
            </a:pPr>
            <a:r>
              <a:rPr lang="en-US" sz="1800" dirty="0"/>
              <a:t>Other Models</a:t>
            </a:r>
          </a:p>
        </p:txBody>
      </p:sp>
      <p:sp>
        <p:nvSpPr>
          <p:cNvPr id="14" name="Google Shape;146;p9">
            <a:extLst>
              <a:ext uri="{FF2B5EF4-FFF2-40B4-BE49-F238E27FC236}">
                <a16:creationId xmlns:a16="http://schemas.microsoft.com/office/drawing/2014/main" id="{1F4ACE24-53B7-49DA-B11B-CF2E003C5980}"/>
              </a:ext>
            </a:extLst>
          </p:cNvPr>
          <p:cNvSpPr txBox="1">
            <a:spLocks/>
          </p:cNvSpPr>
          <p:nvPr/>
        </p:nvSpPr>
        <p:spPr>
          <a:xfrm>
            <a:off x="387817" y="2666278"/>
            <a:ext cx="2015141" cy="40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520"/>
            </a:pPr>
            <a:r>
              <a:rPr lang="en-US" sz="2520" dirty="0"/>
              <a:t>Our Results</a:t>
            </a:r>
            <a:endParaRPr lang="en-US" dirty="0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08_Key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494B69"/>
      </a:accent1>
      <a:accent2>
        <a:srgbClr val="695D7A"/>
      </a:accent2>
      <a:accent3>
        <a:srgbClr val="9F5B72"/>
      </a:accent3>
      <a:accent4>
        <a:srgbClr val="D8707C"/>
      </a:accent4>
      <a:accent5>
        <a:srgbClr val="FDA85A"/>
      </a:accent5>
      <a:accent6>
        <a:srgbClr val="FDCD5A"/>
      </a:accent6>
      <a:hlink>
        <a:srgbClr val="FFFFFF"/>
      </a:hlink>
      <a:folHlink>
        <a:srgbClr val="59595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812</Words>
  <Application>Microsoft Macintosh PowerPoint</Application>
  <PresentationFormat>On-screen Show (16:9)</PresentationFormat>
  <Paragraphs>124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Roboto</vt:lpstr>
      <vt:lpstr>Noto Sans Symbols</vt:lpstr>
      <vt:lpstr>Arial</vt:lpstr>
      <vt:lpstr>Default Theme</vt:lpstr>
      <vt:lpstr>PowerPoint Presentation</vt:lpstr>
      <vt:lpstr>  Dataset Description    </vt:lpstr>
      <vt:lpstr>Descriptive data analysis</vt:lpstr>
      <vt:lpstr>Preprocessing</vt:lpstr>
      <vt:lpstr>PowerPoint Presentation</vt:lpstr>
      <vt:lpstr>Proposed Model</vt:lpstr>
      <vt:lpstr>PowerPoint Presentation</vt:lpstr>
      <vt:lpstr>PowerPoint Presentation</vt:lpstr>
      <vt:lpstr>Research Results</vt:lpstr>
      <vt:lpstr>Observations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High Tech</dc:creator>
  <cp:lastModifiedBy>Microsoft Office User</cp:lastModifiedBy>
  <cp:revision>5</cp:revision>
  <dcterms:created xsi:type="dcterms:W3CDTF">2015-09-08T18:46:55Z</dcterms:created>
  <dcterms:modified xsi:type="dcterms:W3CDTF">2023-02-02T21:40:20Z</dcterms:modified>
</cp:coreProperties>
</file>